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6" r:id="rId4"/>
    <p:sldId id="302" r:id="rId5"/>
    <p:sldId id="305" r:id="rId6"/>
    <p:sldId id="323" r:id="rId7"/>
    <p:sldId id="321" r:id="rId8"/>
    <p:sldId id="325" r:id="rId9"/>
    <p:sldId id="326" r:id="rId10"/>
    <p:sldId id="327" r:id="rId11"/>
    <p:sldId id="328" r:id="rId12"/>
    <p:sldId id="322" r:id="rId13"/>
    <p:sldId id="295" r:id="rId14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276C76-BC0D-E703-18B8-33D5BB1110D0}" name="Carolyn Emery" initials="CE" userId="S::cemery@oclafco.org::f2eae6c2-4e25-4646-a3db-f81fc2eb161b" providerId="AD"/>
  <p188:author id="{49F595B0-5DD5-60E8-AE08-FEF173613D6B}" name="Luis Tapia" initials="LT" userId="S::ltapia@oclafco.org::c7972af0-8825-479c-88e4-82920c669ad5" providerId="AD"/>
  <p188:author id="{14E09AC9-B9B2-2F55-46E6-7625DA5CB92B}" name="Cheryl Carter-Benjamin" initials="CC" userId="S::ccarter-benjamin@oclafco.org::614b7318-74fe-41ec-b715-d3527c4d6e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3D9C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81"/>
  </p:normalViewPr>
  <p:slideViewPr>
    <p:cSldViewPr>
      <p:cViewPr varScale="1">
        <p:scale>
          <a:sx n="102" d="100"/>
          <a:sy n="102" d="100"/>
        </p:scale>
        <p:origin x="738" y="10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3" y="0"/>
            <a:ext cx="4033943" cy="352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35597-18A0-B34F-81CB-E5681E26C0FF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3" y="6670320"/>
            <a:ext cx="4033943" cy="35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AE1D-D793-8447-99AC-DFB2D96C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g object 49"/>
          <p:cNvSpPr/>
          <p:nvPr/>
        </p:nvSpPr>
        <p:spPr>
          <a:xfrm>
            <a:off x="463550" y="1057910"/>
            <a:ext cx="11262360" cy="4907280"/>
          </a:xfrm>
          <a:custGeom>
            <a:avLst/>
            <a:gdLst/>
            <a:ahLst/>
            <a:cxnLst/>
            <a:rect l="l" t="t" r="r" b="b"/>
            <a:pathLst>
              <a:path w="11262360" h="4907280">
                <a:moveTo>
                  <a:pt x="11261852" y="0"/>
                </a:moveTo>
                <a:lnTo>
                  <a:pt x="0" y="0"/>
                </a:lnTo>
                <a:lnTo>
                  <a:pt x="0" y="4906772"/>
                </a:lnTo>
                <a:lnTo>
                  <a:pt x="11261852" y="4906772"/>
                </a:lnTo>
                <a:lnTo>
                  <a:pt x="11261852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bg object 51"/>
          <p:cNvSpPr/>
          <p:nvPr/>
        </p:nvSpPr>
        <p:spPr>
          <a:xfrm>
            <a:off x="1502663" y="6408737"/>
            <a:ext cx="9836150" cy="0"/>
          </a:xfrm>
          <a:custGeom>
            <a:avLst/>
            <a:gdLst/>
            <a:ahLst/>
            <a:cxnLst/>
            <a:rect l="l" t="t" r="r" b="b"/>
            <a:pathLst>
              <a:path w="9836150">
                <a:moveTo>
                  <a:pt x="0" y="0"/>
                </a:moveTo>
                <a:lnTo>
                  <a:pt x="9835896" y="0"/>
                </a:lnTo>
              </a:path>
            </a:pathLst>
          </a:custGeom>
          <a:ln w="95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725" y="403101"/>
            <a:ext cx="7839075" cy="523220"/>
          </a:xfrm>
        </p:spPr>
        <p:txBody>
          <a:bodyPr lIns="0" tIns="0" rIns="0" bIns="0"/>
          <a:lstStyle>
            <a:lvl1pPr>
              <a:defRPr sz="3400" b="1" i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476" y="1961713"/>
            <a:ext cx="10539630" cy="369332"/>
          </a:xfrm>
        </p:spPr>
        <p:txBody>
          <a:bodyPr lIns="0" tIns="0" rIns="0" bIns="0"/>
          <a:lstStyle>
            <a:lvl1pPr marL="342900" indent="-342900">
              <a:spcAft>
                <a:spcPts val="15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C7E7ED-66A6-A143-A4A7-5CDC61AE4F6B}"/>
              </a:ext>
            </a:extLst>
          </p:cNvPr>
          <p:cNvSpPr/>
          <p:nvPr userDrawn="1"/>
        </p:nvSpPr>
        <p:spPr>
          <a:xfrm>
            <a:off x="11471782" y="6248781"/>
            <a:ext cx="310642" cy="3106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83697" y="6331069"/>
            <a:ext cx="254909" cy="156005"/>
          </a:xfr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DA7669-792F-6D4B-8392-56972B0324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7" y="6127203"/>
            <a:ext cx="969195" cy="407062"/>
          </a:xfrm>
          <a:prstGeom prst="rect">
            <a:avLst/>
          </a:prstGeom>
        </p:spPr>
      </p:pic>
      <p:sp>
        <p:nvSpPr>
          <p:cNvPr id="14" name="Holder 3">
            <a:extLst>
              <a:ext uri="{FF2B5EF4-FFF2-40B4-BE49-F238E27FC236}">
                <a16:creationId xmlns:a16="http://schemas.microsoft.com/office/drawing/2014/main" id="{8A0041AB-5978-EE40-8E91-7AD6DBD894A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4476" y="1333500"/>
            <a:ext cx="105396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accent6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CBE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A1128F62-BF9D-3E47-984D-CAC7A112F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000" y="2895601"/>
            <a:ext cx="4087368" cy="1066797"/>
          </a:xfrm>
        </p:spPr>
        <p:txBody>
          <a:bodyPr lIns="0" tIns="0" rIns="0" bIns="0" anchor="ctr" anchorCtr="0"/>
          <a:lstStyle>
            <a:lvl1pPr algn="ctr"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CCEB7-AA07-FD4F-A26E-74D9011D17CD}"/>
              </a:ext>
            </a:extLst>
          </p:cNvPr>
          <p:cNvCxnSpPr/>
          <p:nvPr userDrawn="1"/>
        </p:nvCxnSpPr>
        <p:spPr>
          <a:xfrm>
            <a:off x="762000" y="2514600"/>
            <a:ext cx="40873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B59102-3463-514D-9A77-ACC610C86BB1}"/>
              </a:ext>
            </a:extLst>
          </p:cNvPr>
          <p:cNvCxnSpPr/>
          <p:nvPr userDrawn="1"/>
        </p:nvCxnSpPr>
        <p:spPr>
          <a:xfrm>
            <a:off x="762000" y="4343400"/>
            <a:ext cx="40873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04492D1-C321-E64E-8649-8F4F2574DC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5218683"/>
            <a:ext cx="21336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6683" y="2163083"/>
            <a:ext cx="6118633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7CBE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184" y="1370246"/>
            <a:ext cx="10539630" cy="225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47082" y="6322169"/>
            <a:ext cx="1663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678AFA0F-0DAA-8847-992E-3004E7D39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400"/>
            <a:ext cx="12179300" cy="6858000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20650" y="2045557"/>
            <a:ext cx="119507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dirty="0">
                <a:solidFill>
                  <a:schemeClr val="accent6"/>
                </a:solidFill>
              </a:rPr>
              <a:t>Municipal Service and Sphere of Influence Reviews</a:t>
            </a:r>
            <a:br>
              <a:rPr lang="en-US" sz="4400" dirty="0">
                <a:solidFill>
                  <a:schemeClr val="accent6"/>
                </a:solidFill>
              </a:rPr>
            </a:br>
            <a:r>
              <a:rPr lang="en-US" sz="4400" dirty="0">
                <a:solidFill>
                  <a:schemeClr val="accent6"/>
                </a:solidFill>
              </a:rPr>
              <a:t>for Orange County Cemetery District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7200" y="6403975"/>
            <a:ext cx="11275060" cy="0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F78F3-62EA-2845-9A35-07BF04650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13959"/>
            <a:ext cx="4412783" cy="1853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9618C7-810D-ED94-BF81-4794316992F1}"/>
              </a:ext>
            </a:extLst>
          </p:cNvPr>
          <p:cNvSpPr txBox="1"/>
          <p:nvPr/>
        </p:nvSpPr>
        <p:spPr>
          <a:xfrm>
            <a:off x="8610600" y="5949951"/>
            <a:ext cx="312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</a:rPr>
              <a:t>October 12,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25B-5A6A-3B0A-9387-25F771CC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 Determination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3F04B-B5EA-265A-3333-B11664187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476" y="2438400"/>
            <a:ext cx="10592398" cy="2231380"/>
          </a:xfrm>
        </p:spPr>
        <p:txBody>
          <a:bodyPr/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The District provides all types of interment services such as casket in-ground burials, niches, infant, urn, and cremation spaces.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All three cemeteries are at or nearing capacity for their respective services.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The addition of a fourth cemetery will address the District’s capacity issue for services.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A16CF7-DEDF-FEE0-0BAD-16DCF6AE8E3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4476" y="1640068"/>
            <a:ext cx="8922924" cy="369332"/>
          </a:xfrm>
        </p:spPr>
        <p:txBody>
          <a:bodyPr/>
          <a:lstStyle/>
          <a:p>
            <a:r>
              <a:rPr lang="en-US" dirty="0"/>
              <a:t>Present and Planned Capacity of Public Facilities and Public Services </a:t>
            </a:r>
          </a:p>
        </p:txBody>
      </p:sp>
    </p:spTree>
    <p:extLst>
      <p:ext uri="{BB962C8B-B14F-4D97-AF65-F5344CB8AC3E}">
        <p14:creationId xmlns:p14="http://schemas.microsoft.com/office/powerpoint/2010/main" val="77197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25B-5A6A-3B0A-9387-25F771CC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 Determination Highlights</a:t>
            </a:r>
          </a:p>
        </p:txBody>
      </p:sp>
      <p:sp>
        <p:nvSpPr>
          <p:cNvPr id="13" name="Subtitle 9">
            <a:extLst>
              <a:ext uri="{FF2B5EF4-FFF2-40B4-BE49-F238E27FC236}">
                <a16:creationId xmlns:a16="http://schemas.microsoft.com/office/drawing/2014/main" id="{35AEFCEF-0145-7D8F-90E1-58CF57449048}"/>
              </a:ext>
            </a:extLst>
          </p:cNvPr>
          <p:cNvSpPr txBox="1">
            <a:spLocks/>
          </p:cNvSpPr>
          <p:nvPr/>
        </p:nvSpPr>
        <p:spPr>
          <a:xfrm>
            <a:off x="762497" y="1347674"/>
            <a:ext cx="78390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1" i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Financial ability of agencies to provide services.</a:t>
            </a:r>
            <a:endParaRPr lang="en-US" kern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D3EF4B4-5A88-FFDC-850B-46AB681D8D63}"/>
              </a:ext>
            </a:extLst>
          </p:cNvPr>
          <p:cNvSpPr txBox="1">
            <a:spLocks/>
          </p:cNvSpPr>
          <p:nvPr/>
        </p:nvSpPr>
        <p:spPr>
          <a:xfrm>
            <a:off x="764683" y="1959056"/>
            <a:ext cx="105231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kern="0" dirty="0"/>
              <a:t>The District is properly funded to provide the interment services to the residents. 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106305-FF51-BAC7-5197-AD882FCBC4B6}"/>
              </a:ext>
            </a:extLst>
          </p:cNvPr>
          <p:cNvSpPr txBox="1">
            <a:spLocks/>
          </p:cNvSpPr>
          <p:nvPr/>
        </p:nvSpPr>
        <p:spPr>
          <a:xfrm>
            <a:off x="764683" y="2667000"/>
            <a:ext cx="105231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kern="0" dirty="0"/>
              <a:t>The District is properly funded to maintain and operate the fourth cemetery.</a:t>
            </a:r>
          </a:p>
        </p:txBody>
      </p:sp>
      <p:sp>
        <p:nvSpPr>
          <p:cNvPr id="3" name="Subtitle 9">
            <a:extLst>
              <a:ext uri="{FF2B5EF4-FFF2-40B4-BE49-F238E27FC236}">
                <a16:creationId xmlns:a16="http://schemas.microsoft.com/office/drawing/2014/main" id="{86712F18-0ED5-770E-F2BE-56FFFF4A0BCD}"/>
              </a:ext>
            </a:extLst>
          </p:cNvPr>
          <p:cNvSpPr txBox="1">
            <a:spLocks/>
          </p:cNvSpPr>
          <p:nvPr/>
        </p:nvSpPr>
        <p:spPr>
          <a:xfrm>
            <a:off x="792576" y="3682109"/>
            <a:ext cx="78390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1" i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Accountability for Community Service Needs </a:t>
            </a:r>
            <a:endParaRPr lang="en-US" kern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063C7A-CAA8-EE68-E691-65624465DE3E}"/>
              </a:ext>
            </a:extLst>
          </p:cNvPr>
          <p:cNvSpPr txBox="1">
            <a:spLocks/>
          </p:cNvSpPr>
          <p:nvPr/>
        </p:nvSpPr>
        <p:spPr>
          <a:xfrm>
            <a:off x="754475" y="4175358"/>
            <a:ext cx="10599325" cy="13003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kern="0" dirty="0"/>
              <a:t>Governed by the Board of Trustees.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kern="0" dirty="0"/>
              <a:t>The District maintains an agency website that contains information for scheduled meetings, programs, and various services. </a:t>
            </a:r>
          </a:p>
        </p:txBody>
      </p:sp>
    </p:spTree>
    <p:extLst>
      <p:ext uri="{BB962C8B-B14F-4D97-AF65-F5344CB8AC3E}">
        <p14:creationId xmlns:p14="http://schemas.microsoft.com/office/powerpoint/2010/main" val="767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331790"/>
            <a:ext cx="1125753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400" dirty="0"/>
              <a:t>Recommended Actions</a:t>
            </a:r>
            <a:endParaRPr sz="34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4EDAC4-A80D-664E-8463-4A3C7444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0" y="1752600"/>
            <a:ext cx="11185689" cy="3877985"/>
          </a:xfrm>
        </p:spPr>
        <p:txBody>
          <a:bodyPr/>
          <a:lstStyle/>
          <a:p>
            <a:pPr marL="1185863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spc="-10" dirty="0">
                <a:solidFill>
                  <a:srgbClr val="58595B"/>
                </a:solidFill>
                <a:cs typeface="Calibri"/>
              </a:rPr>
              <a:t>Receive and file the MSR for Orange County Cemetery District. </a:t>
            </a:r>
          </a:p>
          <a:p>
            <a:pPr marL="728663" lvl="1" algn="just">
              <a:buClr>
                <a:schemeClr val="accent1">
                  <a:lumMod val="75000"/>
                </a:schemeClr>
              </a:buClr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  <a:p>
            <a:pPr marL="118618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spc="-10" dirty="0">
                <a:solidFill>
                  <a:srgbClr val="58595B"/>
                </a:solidFill>
                <a:cs typeface="Calibri"/>
              </a:rPr>
              <a:t>Approve OC LAFCO resolutions adopting the MSR and SOI Statements of Determinations and reaffirm the District’s SOI. </a:t>
            </a:r>
          </a:p>
          <a:p>
            <a:pPr marL="728980" lvl="1" algn="just">
              <a:buClr>
                <a:schemeClr val="accent1">
                  <a:lumMod val="75000"/>
                </a:schemeClr>
              </a:buClr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  <a:p>
            <a:pPr marL="118618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spc="-10" dirty="0">
                <a:solidFill>
                  <a:srgbClr val="58595B"/>
                </a:solidFill>
                <a:cs typeface="Calibri"/>
              </a:rPr>
              <a:t>Adopt the Notices of Exemption for MSR 21-11 and SOI 21-12 in accordance with CEQA.  </a:t>
            </a:r>
          </a:p>
          <a:p>
            <a:pPr marL="728980" lvl="1" algn="just">
              <a:buClr>
                <a:schemeClr val="accent1">
                  <a:lumMod val="75000"/>
                </a:schemeClr>
              </a:buClr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  <a:p>
            <a:pPr marL="118618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95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678AFA0F-0DAA-8847-992E-3004E7D39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828800" y="2156830"/>
            <a:ext cx="9419410" cy="2090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500" spc="-20" dirty="0">
                <a:solidFill>
                  <a:schemeClr val="tx2"/>
                </a:solidFill>
              </a:rPr>
              <a:t>Public Hearing</a:t>
            </a:r>
            <a:br>
              <a:rPr lang="en-US" sz="4500" spc="-20" dirty="0">
                <a:solidFill>
                  <a:schemeClr val="tx2"/>
                </a:solidFill>
              </a:rPr>
            </a:br>
            <a:r>
              <a:rPr lang="en-US" sz="4500" spc="-20" dirty="0">
                <a:solidFill>
                  <a:schemeClr val="tx2"/>
                </a:solidFill>
              </a:rPr>
              <a:t>&amp;</a:t>
            </a:r>
            <a:br>
              <a:rPr lang="en-US" sz="4500" spc="-20" dirty="0">
                <a:solidFill>
                  <a:schemeClr val="tx2"/>
                </a:solidFill>
              </a:rPr>
            </a:br>
            <a:r>
              <a:rPr lang="en-US" sz="4500" spc="-20" dirty="0">
                <a:solidFill>
                  <a:schemeClr val="tx2"/>
                </a:solidFill>
              </a:rPr>
              <a:t>Commission Discussion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7200" y="6403975"/>
            <a:ext cx="11275060" cy="0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F78F3-62EA-2845-9A35-07BF04650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817" y="76200"/>
            <a:ext cx="4412783" cy="1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056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331790"/>
            <a:ext cx="1125753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400" dirty="0"/>
              <a:t>Recommended Actions</a:t>
            </a:r>
            <a:endParaRPr sz="34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4EDAC4-A80D-664E-8463-4A3C7444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905000"/>
            <a:ext cx="11201400" cy="3877985"/>
          </a:xfrm>
        </p:spPr>
        <p:txBody>
          <a:bodyPr/>
          <a:lstStyle/>
          <a:p>
            <a:pPr marL="1185863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spc="-10" dirty="0">
                <a:solidFill>
                  <a:srgbClr val="58595B"/>
                </a:solidFill>
                <a:cs typeface="Calibri"/>
              </a:rPr>
              <a:t>Receive and file the MSR for Orange County Cemetery District. </a:t>
            </a:r>
          </a:p>
          <a:p>
            <a:pPr marL="728663" lvl="1" algn="just">
              <a:buClr>
                <a:schemeClr val="accent1">
                  <a:lumMod val="75000"/>
                </a:schemeClr>
              </a:buClr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  <a:p>
            <a:pPr marL="118618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spc="-10" dirty="0">
                <a:solidFill>
                  <a:srgbClr val="58595B"/>
                </a:solidFill>
                <a:cs typeface="Calibri"/>
              </a:rPr>
              <a:t>Approve OC LAFCO resolutions adopting the MSR and SOI Statements of Determinations and reaffirm the District’s SOI. </a:t>
            </a:r>
          </a:p>
          <a:p>
            <a:pPr marL="728980" lvl="1" algn="just">
              <a:buClr>
                <a:schemeClr val="accent1">
                  <a:lumMod val="75000"/>
                </a:schemeClr>
              </a:buClr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  <a:p>
            <a:pPr marL="118618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spc="-10" dirty="0">
                <a:solidFill>
                  <a:srgbClr val="58595B"/>
                </a:solidFill>
                <a:cs typeface="Calibri"/>
              </a:rPr>
              <a:t>Adopt the Notices of Exemption for the District’s MSR and SOI in accordance with CEQA.  </a:t>
            </a:r>
          </a:p>
          <a:p>
            <a:pPr marL="728980" lvl="1" algn="just">
              <a:buClr>
                <a:schemeClr val="accent1">
                  <a:lumMod val="75000"/>
                </a:schemeClr>
              </a:buClr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  <a:p>
            <a:pPr marL="118618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800" spc="-10" dirty="0">
              <a:solidFill>
                <a:srgbClr val="58595B"/>
              </a:solidFill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331790"/>
            <a:ext cx="9272524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400" dirty="0"/>
              <a:t>Background</a:t>
            </a:r>
            <a:endParaRPr sz="3400" dirty="0"/>
          </a:p>
        </p:txBody>
      </p:sp>
      <p:sp>
        <p:nvSpPr>
          <p:cNvPr id="8" name="object 8"/>
          <p:cNvSpPr txBox="1"/>
          <p:nvPr/>
        </p:nvSpPr>
        <p:spPr>
          <a:xfrm>
            <a:off x="10215498" y="3912798"/>
            <a:ext cx="984250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500" b="1" dirty="0">
                <a:solidFill>
                  <a:schemeClr val="bg1"/>
                </a:solidFill>
              </a:rPr>
              <a:t>Douglass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Davert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CHAIR</a:t>
            </a:r>
            <a:endParaRPr lang="en-US" sz="1500" dirty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AEABE-D6E8-C69A-3BF7-2EE188DD0ED5}"/>
              </a:ext>
            </a:extLst>
          </p:cNvPr>
          <p:cNvSpPr txBox="1"/>
          <p:nvPr/>
        </p:nvSpPr>
        <p:spPr>
          <a:xfrm>
            <a:off x="838200" y="1946329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Mandate from the State Legislature.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sz="2800" dirty="0"/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OCCD’s MSR included in current Work Plan.  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MSR process involved a collaborative effort with District staff.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9DF45E1-EF6F-951B-EC7D-45CE8E7DA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98" y="1066800"/>
            <a:ext cx="402320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678AFA0F-0DAA-8847-992E-3004E7D39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7" y="0"/>
            <a:ext cx="12179300" cy="685800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457200" y="6403975"/>
            <a:ext cx="11275060" cy="0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9F6DBC9-6610-47D8-817B-DE2DA478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673" y="2209800"/>
            <a:ext cx="8229600" cy="1128411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Overview of Orange County Cemetery District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52496E-BA2F-3F22-3A0D-13737FE16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" y="152400"/>
            <a:ext cx="1905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B39F-29B3-A3B6-F7A2-B7F3448D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County Cemetery District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E68A1-2F0D-CA95-6C46-9BEA472FD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5867400" cy="3600986"/>
          </a:xfrm>
        </p:spPr>
        <p:txBody>
          <a:bodyPr/>
          <a:lstStyle/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Established in 1926. 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2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Coterminous with the County boundary.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2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800 square miles.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2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Three Cemetery locations and a new cemetery scheduled to open 2025.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marL="0" lvl="1">
              <a:buClr>
                <a:schemeClr val="accent1">
                  <a:lumMod val="75000"/>
                </a:schemeClr>
              </a:buClr>
            </a:pPr>
            <a:endParaRPr lang="en-US"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F6BC20A7-2AD6-F246-FED8-37F4D299C4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83697" y="6331069"/>
            <a:ext cx="25490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BD41991-027C-8550-46E0-1045BB25A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4094441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0469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678AFA0F-0DAA-8847-992E-3004E7D39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7" y="-152400"/>
            <a:ext cx="12179300" cy="685800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457200" y="6403975"/>
            <a:ext cx="11275060" cy="0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9F6DBC9-6610-47D8-817B-DE2DA478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148187"/>
            <a:ext cx="11265535" cy="135421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MSR and SOI </a:t>
            </a:r>
            <a:br>
              <a:rPr lang="en-US" sz="44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en-US" sz="44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Statements of Determinations 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52496E-BA2F-3F22-3A0D-13737FE16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" y="152400"/>
            <a:ext cx="1905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787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C5AF-5421-0916-FB78-B05CDAA7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 Determinations (G.C. Section 56430)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07FE-D7EA-D181-DB34-A0E37B7D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185" y="1295400"/>
            <a:ext cx="10539630" cy="3739485"/>
          </a:xfrm>
        </p:spPr>
        <p:txBody>
          <a:bodyPr/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Growth and population. 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Disadvantaged unincorporated communities.  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Present and planned capacity of public facilities, including needs or deficiencies. 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/>
              <a:t>Financial ability of agencies to provide the services.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S</a:t>
            </a:r>
            <a:r>
              <a:rPr lang="en-US" sz="2400" dirty="0"/>
              <a:t>hared facilities and opportunities.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G</a:t>
            </a:r>
            <a:r>
              <a:rPr lang="en-US" sz="2400" dirty="0"/>
              <a:t>overnmental structure and operational efficiencies.  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/>
              <a:t>Any other matter related to effective or efficient service delivery.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16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C5AF-5421-0916-FB78-B05CDAA7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 Determinations (G.C. Section 56425)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07FE-D7EA-D181-DB34-A0E37B7D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756215" cy="3170099"/>
          </a:xfrm>
        </p:spPr>
        <p:txBody>
          <a:bodyPr/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/>
              <a:t>Present and planned land uses.  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/>
              <a:t>Present and probable need for public facilities and services.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/>
              <a:t>Present capacity and adequacy of public facilities and services.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/>
              <a:t>Social or economic communities of interest.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/>
              <a:t>Facility or service needs of disadvantaged unincorporated communities related to sewers, municipal and industrial water.  </a:t>
            </a:r>
          </a:p>
        </p:txBody>
      </p:sp>
    </p:spTree>
    <p:extLst>
      <p:ext uri="{BB962C8B-B14F-4D97-AF65-F5344CB8AC3E}">
        <p14:creationId xmlns:p14="http://schemas.microsoft.com/office/powerpoint/2010/main" val="41606245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25B-5A6A-3B0A-9387-25F771CC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 Determination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3F04B-B5EA-265A-3333-B11664187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7602" y="2236982"/>
            <a:ext cx="8154248" cy="369332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OCCD projected to have to 6% increase by 2040.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A16CF7-DEDF-FEE0-0BAD-16DCF6AE8E3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37602" y="1749136"/>
            <a:ext cx="3886988" cy="455364"/>
          </a:xfrm>
        </p:spPr>
        <p:txBody>
          <a:bodyPr/>
          <a:lstStyle/>
          <a:p>
            <a:r>
              <a:rPr lang="en-US" dirty="0"/>
              <a:t>Growth and Population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0D95E605-920F-8447-A027-C537591BD8F7}"/>
              </a:ext>
            </a:extLst>
          </p:cNvPr>
          <p:cNvSpPr txBox="1">
            <a:spLocks/>
          </p:cNvSpPr>
          <p:nvPr/>
        </p:nvSpPr>
        <p:spPr>
          <a:xfrm>
            <a:off x="1537602" y="3482120"/>
            <a:ext cx="81542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1" i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Existence of Disadvantaged Unincorporated Communities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D18124-B25F-6A20-289F-BD6450BCD73C}"/>
              </a:ext>
            </a:extLst>
          </p:cNvPr>
          <p:cNvSpPr txBox="1">
            <a:spLocks/>
          </p:cNvSpPr>
          <p:nvPr/>
        </p:nvSpPr>
        <p:spPr>
          <a:xfrm>
            <a:off x="1524000" y="4042272"/>
            <a:ext cx="8915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kern="0" dirty="0"/>
              <a:t>OCCD service boundary includes seven disadvantaged unincorporated communities receiving like services. </a:t>
            </a:r>
          </a:p>
        </p:txBody>
      </p:sp>
    </p:spTree>
    <p:extLst>
      <p:ext uri="{BB962C8B-B14F-4D97-AF65-F5344CB8AC3E}">
        <p14:creationId xmlns:p14="http://schemas.microsoft.com/office/powerpoint/2010/main" val="64654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4E4E4F"/>
      </a:dk1>
      <a:lt1>
        <a:srgbClr val="FFFFFF"/>
      </a:lt1>
      <a:dk2>
        <a:srgbClr val="1F497D"/>
      </a:dk2>
      <a:lt2>
        <a:srgbClr val="EEECE1"/>
      </a:lt2>
      <a:accent1>
        <a:srgbClr val="4BA6DD"/>
      </a:accent1>
      <a:accent2>
        <a:srgbClr val="1D78B6"/>
      </a:accent2>
      <a:accent3>
        <a:srgbClr val="FDCE12"/>
      </a:accent3>
      <a:accent4>
        <a:srgbClr val="FBC318"/>
      </a:accent4>
      <a:accent5>
        <a:srgbClr val="ED6D3C"/>
      </a:accent5>
      <a:accent6>
        <a:srgbClr val="7DBE51"/>
      </a:accent6>
      <a:hlink>
        <a:srgbClr val="227CB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</TotalTime>
  <Words>484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Municipal Service and Sphere of Influence Reviews for Orange County Cemetery District</vt:lpstr>
      <vt:lpstr>Recommended Actions</vt:lpstr>
      <vt:lpstr>Background</vt:lpstr>
      <vt:lpstr>Overview of Orange County Cemetery District</vt:lpstr>
      <vt:lpstr>Orange County Cemetery District</vt:lpstr>
      <vt:lpstr>MSR and SOI  Statements of Determinations </vt:lpstr>
      <vt:lpstr>MSR Determinations (G.C. Section 56430)</vt:lpstr>
      <vt:lpstr>SOI Determinations (G.C. Section 56425)</vt:lpstr>
      <vt:lpstr>MSR Determination Highlights</vt:lpstr>
      <vt:lpstr>MSR Determination Highlights</vt:lpstr>
      <vt:lpstr>MSR Determination Highlights</vt:lpstr>
      <vt:lpstr>Recommended Actions</vt:lpstr>
      <vt:lpstr>Public Hearing &amp; Commission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“Our Mission, Goals and Objectives”</dc:title>
  <dc:creator>Carolyn</dc:creator>
  <cp:lastModifiedBy>Gavin Centeno</cp:lastModifiedBy>
  <cp:revision>128</cp:revision>
  <cp:lastPrinted>2022-10-11T16:30:54Z</cp:lastPrinted>
  <dcterms:created xsi:type="dcterms:W3CDTF">2022-01-24T20:48:43Z</dcterms:created>
  <dcterms:modified xsi:type="dcterms:W3CDTF">2022-10-12T02:23:18Z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2022-01-21T00:00:00Z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2022-01-24T00:00:00Z</vt:filetime>
  </property>
</Properties>
</file>