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4"/>
  </p:sldMasterIdLst>
  <p:notesMasterIdLst>
    <p:notesMasterId r:id="rId26"/>
  </p:notesMasterIdLst>
  <p:handoutMasterIdLst>
    <p:handoutMasterId r:id="rId27"/>
  </p:handoutMasterIdLst>
  <p:sldIdLst>
    <p:sldId id="256" r:id="rId5"/>
    <p:sldId id="321" r:id="rId6"/>
    <p:sldId id="345" r:id="rId7"/>
    <p:sldId id="346" r:id="rId8"/>
    <p:sldId id="296" r:id="rId9"/>
    <p:sldId id="334" r:id="rId10"/>
    <p:sldId id="374" r:id="rId11"/>
    <p:sldId id="375" r:id="rId12"/>
    <p:sldId id="367" r:id="rId13"/>
    <p:sldId id="368" r:id="rId14"/>
    <p:sldId id="376" r:id="rId15"/>
    <p:sldId id="373" r:id="rId16"/>
    <p:sldId id="353" r:id="rId17"/>
    <p:sldId id="319" r:id="rId18"/>
    <p:sldId id="331" r:id="rId19"/>
    <p:sldId id="377" r:id="rId20"/>
    <p:sldId id="263" r:id="rId21"/>
    <p:sldId id="259" r:id="rId22"/>
    <p:sldId id="262" r:id="rId23"/>
    <p:sldId id="265" r:id="rId24"/>
    <p:sldId id="258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Kurita" initials="DK" lastIdx="1" clrIdx="0">
    <p:extLst>
      <p:ext uri="{19B8F6BF-5375-455C-9EA6-DF929625EA0E}">
        <p15:presenceInfo xmlns:p15="http://schemas.microsoft.com/office/powerpoint/2012/main" userId="S-1-12-1-1420746196-1226796088-1689542564-2449858188" providerId="AD"/>
      </p:ext>
    </p:extLst>
  </p:cmAuthor>
  <p:cmAuthor id="2" name="Debra Kurita" initials="DK [2]" lastIdx="5" clrIdx="1">
    <p:extLst>
      <p:ext uri="{19B8F6BF-5375-455C-9EA6-DF929625EA0E}">
        <p15:presenceInfo xmlns:p15="http://schemas.microsoft.com/office/powerpoint/2012/main" userId="S::dkurita@oclafco.org::54aeddd4-6c38-491f-a45f-b4648cde0592" providerId="AD"/>
      </p:ext>
    </p:extLst>
  </p:cmAuthor>
  <p:cmAuthor id="3" name="Carolyn Emery" initials="CE" lastIdx="21" clrIdx="2">
    <p:extLst>
      <p:ext uri="{19B8F6BF-5375-455C-9EA6-DF929625EA0E}">
        <p15:presenceInfo xmlns:p15="http://schemas.microsoft.com/office/powerpoint/2012/main" userId="S::cemery@oclafco.org::f2eae6c2-4e25-4646-a3db-f81fc2eb161b" providerId="AD"/>
      </p:ext>
    </p:extLst>
  </p:cmAuthor>
  <p:cmAuthor id="4" name="Luis Tapia" initials="LT" lastIdx="18" clrIdx="3">
    <p:extLst>
      <p:ext uri="{19B8F6BF-5375-455C-9EA6-DF929625EA0E}">
        <p15:presenceInfo xmlns:p15="http://schemas.microsoft.com/office/powerpoint/2012/main" userId="S::ltapia@oclafco.org::c7972af0-8825-479c-88e4-82920c669ad5" providerId="AD"/>
      </p:ext>
    </p:extLst>
  </p:cmAuthor>
  <p:cmAuthor id="5" name="Raymond Barragan" initials="RB" lastIdx="3" clrIdx="4">
    <p:extLst>
      <p:ext uri="{19B8F6BF-5375-455C-9EA6-DF929625EA0E}">
        <p15:presenceInfo xmlns:p15="http://schemas.microsoft.com/office/powerpoint/2012/main" userId="Raymond Barr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6F4D1-29DD-417F-B93E-4DA79FF7646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9875B-AE56-4547-89EB-8535DC57A0E0}">
      <dgm:prSet phldrT="[Text]" custT="1"/>
      <dgm:spPr/>
      <dgm:t>
        <a:bodyPr/>
        <a:lstStyle/>
        <a:p>
          <a:r>
            <a:rPr lang="en-US" sz="2000" dirty="0"/>
            <a:t>Notice</a:t>
          </a:r>
          <a:r>
            <a:rPr lang="en-US" sz="1600" dirty="0"/>
            <a:t> </a:t>
          </a:r>
        </a:p>
      </dgm:t>
    </dgm:pt>
    <dgm:pt modelId="{750CB864-8735-40EE-B2CB-43D0442E5A90}" type="parTrans" cxnId="{2E5CF1E9-7107-442D-87D8-E9B1E41D77BA}">
      <dgm:prSet/>
      <dgm:spPr/>
      <dgm:t>
        <a:bodyPr/>
        <a:lstStyle/>
        <a:p>
          <a:endParaRPr lang="en-US"/>
        </a:p>
      </dgm:t>
    </dgm:pt>
    <dgm:pt modelId="{5846786D-4097-41C5-BDB0-E554DCA726B2}" type="sibTrans" cxnId="{2E5CF1E9-7107-442D-87D8-E9B1E41D77BA}">
      <dgm:prSet/>
      <dgm:spPr/>
      <dgm:t>
        <a:bodyPr/>
        <a:lstStyle/>
        <a:p>
          <a:endParaRPr lang="en-US"/>
        </a:p>
      </dgm:t>
    </dgm:pt>
    <dgm:pt modelId="{27BEC03C-171F-4FB8-90AA-A845365CE3E8}">
      <dgm:prSet phldrT="[Text]"/>
      <dgm:spPr/>
      <dgm:t>
        <a:bodyPr/>
        <a:lstStyle/>
        <a:p>
          <a:pPr algn="l"/>
          <a:r>
            <a:rPr lang="en-US" dirty="0"/>
            <a:t>Recordation Deadline of the remaining area September 29, 2021.</a:t>
          </a:r>
        </a:p>
      </dgm:t>
    </dgm:pt>
    <dgm:pt modelId="{1220B9B2-8B2F-45E2-A511-2565765384E8}" type="parTrans" cxnId="{37230DB4-F26D-49F7-9A06-0055760127CD}">
      <dgm:prSet/>
      <dgm:spPr/>
      <dgm:t>
        <a:bodyPr/>
        <a:lstStyle/>
        <a:p>
          <a:endParaRPr lang="en-US"/>
        </a:p>
      </dgm:t>
    </dgm:pt>
    <dgm:pt modelId="{55E07D4E-0725-4459-9053-7B1D190ACBE4}" type="sibTrans" cxnId="{37230DB4-F26D-49F7-9A06-0055760127CD}">
      <dgm:prSet/>
      <dgm:spPr/>
      <dgm:t>
        <a:bodyPr/>
        <a:lstStyle/>
        <a:p>
          <a:endParaRPr lang="en-US"/>
        </a:p>
      </dgm:t>
    </dgm:pt>
    <dgm:pt modelId="{27C6677F-B1FA-44EC-B6EC-4C13A4CF1B75}">
      <dgm:prSet phldrT="[Text]" custT="1"/>
      <dgm:spPr/>
      <dgm:t>
        <a:bodyPr/>
        <a:lstStyle/>
        <a:p>
          <a:r>
            <a:rPr lang="en-US" sz="2000" dirty="0"/>
            <a:t>Project Delays</a:t>
          </a:r>
        </a:p>
      </dgm:t>
    </dgm:pt>
    <dgm:pt modelId="{0679B558-986D-4C83-BF4C-02A04CBE80E9}" type="parTrans" cxnId="{20128B51-FEF4-494C-9259-706010C78AED}">
      <dgm:prSet/>
      <dgm:spPr/>
      <dgm:t>
        <a:bodyPr/>
        <a:lstStyle/>
        <a:p>
          <a:endParaRPr lang="en-US"/>
        </a:p>
      </dgm:t>
    </dgm:pt>
    <dgm:pt modelId="{0D7B5E7B-326C-4530-909E-75437EE06C44}" type="sibTrans" cxnId="{20128B51-FEF4-494C-9259-706010C78AED}">
      <dgm:prSet/>
      <dgm:spPr/>
      <dgm:t>
        <a:bodyPr/>
        <a:lstStyle/>
        <a:p>
          <a:endParaRPr lang="en-US"/>
        </a:p>
      </dgm:t>
    </dgm:pt>
    <dgm:pt modelId="{48D1778B-C39F-4F74-9DEF-D309EF6367DF}">
      <dgm:prSet phldrT="[Text]"/>
      <dgm:spPr/>
      <dgm:t>
        <a:bodyPr/>
        <a:lstStyle/>
        <a:p>
          <a:r>
            <a:rPr lang="en-US" dirty="0"/>
            <a:t>Entitlement Process</a:t>
          </a:r>
        </a:p>
      </dgm:t>
    </dgm:pt>
    <dgm:pt modelId="{F097B613-023A-466A-84FB-46A2FC771099}" type="parTrans" cxnId="{F35ED90A-D7D4-4BD6-B2EB-3C23134C1888}">
      <dgm:prSet/>
      <dgm:spPr/>
      <dgm:t>
        <a:bodyPr/>
        <a:lstStyle/>
        <a:p>
          <a:endParaRPr lang="en-US"/>
        </a:p>
      </dgm:t>
    </dgm:pt>
    <dgm:pt modelId="{B3B9C54D-A7D8-448B-9089-F07674E80F3C}" type="sibTrans" cxnId="{F35ED90A-D7D4-4BD6-B2EB-3C23134C1888}">
      <dgm:prSet/>
      <dgm:spPr/>
      <dgm:t>
        <a:bodyPr/>
        <a:lstStyle/>
        <a:p>
          <a:endParaRPr lang="en-US"/>
        </a:p>
      </dgm:t>
    </dgm:pt>
    <dgm:pt modelId="{D7E4D7DF-47CB-41B3-AE96-1BE92AC2D296}">
      <dgm:prSet phldrT="[Text]"/>
      <dgm:spPr/>
      <dgm:t>
        <a:bodyPr/>
        <a:lstStyle/>
        <a:p>
          <a:r>
            <a:rPr lang="en-US" dirty="0"/>
            <a:t>Pandemic</a:t>
          </a:r>
        </a:p>
      </dgm:t>
    </dgm:pt>
    <dgm:pt modelId="{E8E97C87-B72C-4773-9D04-A889CEE52737}" type="parTrans" cxnId="{01629F59-27FD-422F-BF79-571CC3C9E8BB}">
      <dgm:prSet/>
      <dgm:spPr/>
      <dgm:t>
        <a:bodyPr/>
        <a:lstStyle/>
        <a:p>
          <a:endParaRPr lang="en-US"/>
        </a:p>
      </dgm:t>
    </dgm:pt>
    <dgm:pt modelId="{BE4AEC96-1E49-4664-8C6B-7A44218C51D9}" type="sibTrans" cxnId="{01629F59-27FD-422F-BF79-571CC3C9E8BB}">
      <dgm:prSet/>
      <dgm:spPr/>
      <dgm:t>
        <a:bodyPr/>
        <a:lstStyle/>
        <a:p>
          <a:endParaRPr lang="en-US"/>
        </a:p>
      </dgm:t>
    </dgm:pt>
    <dgm:pt modelId="{F10659E0-C498-459F-AF7B-9F79787BB06A}">
      <dgm:prSet phldrT="[Text]" custT="1"/>
      <dgm:spPr/>
      <dgm:t>
        <a:bodyPr/>
        <a:lstStyle/>
        <a:p>
          <a:r>
            <a:rPr lang="en-US" sz="2000" dirty="0"/>
            <a:t>Request Letter</a:t>
          </a:r>
        </a:p>
      </dgm:t>
    </dgm:pt>
    <dgm:pt modelId="{24565144-2996-4536-9A56-162F2DB9921A}" type="parTrans" cxnId="{F5AB6147-A0CC-49D1-8EA3-1A30C8309FDD}">
      <dgm:prSet/>
      <dgm:spPr/>
      <dgm:t>
        <a:bodyPr/>
        <a:lstStyle/>
        <a:p>
          <a:endParaRPr lang="en-US"/>
        </a:p>
      </dgm:t>
    </dgm:pt>
    <dgm:pt modelId="{62677714-20C0-4BE4-8613-811AAFBA6FC4}" type="sibTrans" cxnId="{F5AB6147-A0CC-49D1-8EA3-1A30C8309FDD}">
      <dgm:prSet/>
      <dgm:spPr/>
      <dgm:t>
        <a:bodyPr/>
        <a:lstStyle/>
        <a:p>
          <a:endParaRPr lang="en-US"/>
        </a:p>
      </dgm:t>
    </dgm:pt>
    <dgm:pt modelId="{9E42CF00-8485-4A47-B5CF-072D89DFB174}">
      <dgm:prSet phldrT="[Text]"/>
      <dgm:spPr/>
      <dgm:t>
        <a:bodyPr/>
        <a:lstStyle/>
        <a:p>
          <a:r>
            <a:rPr lang="en-US" dirty="0"/>
            <a:t>Aera Energy requested a one-year extension to the recordation deadline- September 29, 2022.</a:t>
          </a:r>
        </a:p>
      </dgm:t>
    </dgm:pt>
    <dgm:pt modelId="{A42892A4-FF2E-4552-A902-3D578BE7F9C7}" type="parTrans" cxnId="{81889D24-C186-4347-A145-5A4B35D1E114}">
      <dgm:prSet/>
      <dgm:spPr/>
      <dgm:t>
        <a:bodyPr/>
        <a:lstStyle/>
        <a:p>
          <a:endParaRPr lang="en-US"/>
        </a:p>
      </dgm:t>
    </dgm:pt>
    <dgm:pt modelId="{A942683B-233F-4622-9BFF-2474F60D11E1}" type="sibTrans" cxnId="{81889D24-C186-4347-A145-5A4B35D1E114}">
      <dgm:prSet/>
      <dgm:spPr/>
      <dgm:t>
        <a:bodyPr/>
        <a:lstStyle/>
        <a:p>
          <a:endParaRPr lang="en-US"/>
        </a:p>
      </dgm:t>
    </dgm:pt>
    <dgm:pt modelId="{27F1BB20-CD1F-4635-A8C9-1503082C85C1}">
      <dgm:prSet/>
      <dgm:spPr/>
      <dgm:t>
        <a:bodyPr/>
        <a:lstStyle/>
        <a:p>
          <a:pPr algn="l"/>
          <a:endParaRPr lang="en-US" dirty="0"/>
        </a:p>
      </dgm:t>
    </dgm:pt>
    <dgm:pt modelId="{6983F3C3-E9B2-4AF8-96F3-41947E2B5A3E}" type="parTrans" cxnId="{8449FA28-921A-4FA3-99A6-1F6C9792CBFF}">
      <dgm:prSet/>
      <dgm:spPr/>
      <dgm:t>
        <a:bodyPr/>
        <a:lstStyle/>
        <a:p>
          <a:endParaRPr lang="en-US"/>
        </a:p>
      </dgm:t>
    </dgm:pt>
    <dgm:pt modelId="{E0DF96CB-5870-4D04-AFFF-CDA16E5F4274}" type="sibTrans" cxnId="{8449FA28-921A-4FA3-99A6-1F6C9792CBFF}">
      <dgm:prSet/>
      <dgm:spPr/>
      <dgm:t>
        <a:bodyPr/>
        <a:lstStyle/>
        <a:p>
          <a:endParaRPr lang="en-US"/>
        </a:p>
      </dgm:t>
    </dgm:pt>
    <dgm:pt modelId="{57E019EA-B920-4F83-932C-71CB86CD8D29}" type="pres">
      <dgm:prSet presAssocID="{A136F4D1-29DD-417F-B93E-4DA79FF76468}" presName="linearFlow" presStyleCnt="0">
        <dgm:presLayoutVars>
          <dgm:dir/>
          <dgm:animLvl val="lvl"/>
          <dgm:resizeHandles val="exact"/>
        </dgm:presLayoutVars>
      </dgm:prSet>
      <dgm:spPr/>
    </dgm:pt>
    <dgm:pt modelId="{6BFA35EE-C8B1-4EF6-93BB-6D656021C974}" type="pres">
      <dgm:prSet presAssocID="{9719875B-AE56-4547-89EB-8535DC57A0E0}" presName="composite" presStyleCnt="0"/>
      <dgm:spPr/>
    </dgm:pt>
    <dgm:pt modelId="{4DE3F1B4-A7E1-40E9-A232-A2C49E4A85B9}" type="pres">
      <dgm:prSet presAssocID="{9719875B-AE56-4547-89EB-8535DC57A0E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3BBC95B-9F44-4353-8B5A-F972A93ACD9C}" type="pres">
      <dgm:prSet presAssocID="{9719875B-AE56-4547-89EB-8535DC57A0E0}" presName="descendantText" presStyleLbl="alignAcc1" presStyleIdx="0" presStyleCnt="3" custLinFactNeighborX="68841" custLinFactNeighborY="-12747">
        <dgm:presLayoutVars>
          <dgm:bulletEnabled val="1"/>
        </dgm:presLayoutVars>
      </dgm:prSet>
      <dgm:spPr/>
    </dgm:pt>
    <dgm:pt modelId="{CBD40DAB-266D-46C4-AE00-2639FD187B73}" type="pres">
      <dgm:prSet presAssocID="{5846786D-4097-41C5-BDB0-E554DCA726B2}" presName="sp" presStyleCnt="0"/>
      <dgm:spPr/>
    </dgm:pt>
    <dgm:pt modelId="{F115FF7A-7C0E-4337-BB05-D7C643CB2003}" type="pres">
      <dgm:prSet presAssocID="{27C6677F-B1FA-44EC-B6EC-4C13A4CF1B75}" presName="composite" presStyleCnt="0"/>
      <dgm:spPr/>
    </dgm:pt>
    <dgm:pt modelId="{3FC4435C-3A8F-453F-B29E-47E765424998}" type="pres">
      <dgm:prSet presAssocID="{27C6677F-B1FA-44EC-B6EC-4C13A4CF1B7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306F04-F17F-4073-A3C8-31984C1AD492}" type="pres">
      <dgm:prSet presAssocID="{27C6677F-B1FA-44EC-B6EC-4C13A4CF1B75}" presName="descendantText" presStyleLbl="alignAcc1" presStyleIdx="1" presStyleCnt="3">
        <dgm:presLayoutVars>
          <dgm:bulletEnabled val="1"/>
        </dgm:presLayoutVars>
      </dgm:prSet>
      <dgm:spPr/>
    </dgm:pt>
    <dgm:pt modelId="{90D059D4-0FC4-47B5-A001-4A3369718AEF}" type="pres">
      <dgm:prSet presAssocID="{0D7B5E7B-326C-4530-909E-75437EE06C44}" presName="sp" presStyleCnt="0"/>
      <dgm:spPr/>
    </dgm:pt>
    <dgm:pt modelId="{CBD7A90F-6F2D-46D6-A043-908EE7D6F7F3}" type="pres">
      <dgm:prSet presAssocID="{F10659E0-C498-459F-AF7B-9F79787BB06A}" presName="composite" presStyleCnt="0"/>
      <dgm:spPr/>
    </dgm:pt>
    <dgm:pt modelId="{FF75E341-B2F0-463E-999E-D85F4A2C72B1}" type="pres">
      <dgm:prSet presAssocID="{F10659E0-C498-459F-AF7B-9F79787BB06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B8D241F-B2EC-42EA-AF41-8AF832627CCA}" type="pres">
      <dgm:prSet presAssocID="{F10659E0-C498-459F-AF7B-9F79787BB06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35ED90A-D7D4-4BD6-B2EB-3C23134C1888}" srcId="{27C6677F-B1FA-44EC-B6EC-4C13A4CF1B75}" destId="{48D1778B-C39F-4F74-9DEF-D309EF6367DF}" srcOrd="0" destOrd="0" parTransId="{F097B613-023A-466A-84FB-46A2FC771099}" sibTransId="{B3B9C54D-A7D8-448B-9089-F07674E80F3C}"/>
    <dgm:cxn modelId="{6BD6271F-EE77-45FC-89EC-8820A0E13165}" type="presOf" srcId="{48D1778B-C39F-4F74-9DEF-D309EF6367DF}" destId="{D4306F04-F17F-4073-A3C8-31984C1AD492}" srcOrd="0" destOrd="0" presId="urn:microsoft.com/office/officeart/2005/8/layout/chevron2"/>
    <dgm:cxn modelId="{A2E7F622-8C61-4CCD-8AA3-576B44D8C2EB}" type="presOf" srcId="{9E42CF00-8485-4A47-B5CF-072D89DFB174}" destId="{4B8D241F-B2EC-42EA-AF41-8AF832627CCA}" srcOrd="0" destOrd="0" presId="urn:microsoft.com/office/officeart/2005/8/layout/chevron2"/>
    <dgm:cxn modelId="{81889D24-C186-4347-A145-5A4B35D1E114}" srcId="{F10659E0-C498-459F-AF7B-9F79787BB06A}" destId="{9E42CF00-8485-4A47-B5CF-072D89DFB174}" srcOrd="0" destOrd="0" parTransId="{A42892A4-FF2E-4552-A902-3D578BE7F9C7}" sibTransId="{A942683B-233F-4622-9BFF-2474F60D11E1}"/>
    <dgm:cxn modelId="{8449FA28-921A-4FA3-99A6-1F6C9792CBFF}" srcId="{9719875B-AE56-4547-89EB-8535DC57A0E0}" destId="{27F1BB20-CD1F-4635-A8C9-1503082C85C1}" srcOrd="1" destOrd="0" parTransId="{6983F3C3-E9B2-4AF8-96F3-41947E2B5A3E}" sibTransId="{E0DF96CB-5870-4D04-AFFF-CDA16E5F4274}"/>
    <dgm:cxn modelId="{6F151234-8841-4F1E-9F4A-7BB85E869C99}" type="presOf" srcId="{F10659E0-C498-459F-AF7B-9F79787BB06A}" destId="{FF75E341-B2F0-463E-999E-D85F4A2C72B1}" srcOrd="0" destOrd="0" presId="urn:microsoft.com/office/officeart/2005/8/layout/chevron2"/>
    <dgm:cxn modelId="{F5AB6147-A0CC-49D1-8EA3-1A30C8309FDD}" srcId="{A136F4D1-29DD-417F-B93E-4DA79FF76468}" destId="{F10659E0-C498-459F-AF7B-9F79787BB06A}" srcOrd="2" destOrd="0" parTransId="{24565144-2996-4536-9A56-162F2DB9921A}" sibTransId="{62677714-20C0-4BE4-8613-811AAFBA6FC4}"/>
    <dgm:cxn modelId="{20128B51-FEF4-494C-9259-706010C78AED}" srcId="{A136F4D1-29DD-417F-B93E-4DA79FF76468}" destId="{27C6677F-B1FA-44EC-B6EC-4C13A4CF1B75}" srcOrd="1" destOrd="0" parTransId="{0679B558-986D-4C83-BF4C-02A04CBE80E9}" sibTransId="{0D7B5E7B-326C-4530-909E-75437EE06C44}"/>
    <dgm:cxn modelId="{01629F59-27FD-422F-BF79-571CC3C9E8BB}" srcId="{27C6677F-B1FA-44EC-B6EC-4C13A4CF1B75}" destId="{D7E4D7DF-47CB-41B3-AE96-1BE92AC2D296}" srcOrd="1" destOrd="0" parTransId="{E8E97C87-B72C-4773-9D04-A889CEE52737}" sibTransId="{BE4AEC96-1E49-4664-8C6B-7A44218C51D9}"/>
    <dgm:cxn modelId="{E2512786-61CE-46B9-8D09-C1A7D571C055}" type="presOf" srcId="{A136F4D1-29DD-417F-B93E-4DA79FF76468}" destId="{57E019EA-B920-4F83-932C-71CB86CD8D29}" srcOrd="0" destOrd="0" presId="urn:microsoft.com/office/officeart/2005/8/layout/chevron2"/>
    <dgm:cxn modelId="{02B04E86-EC34-41E7-92E2-B7868F6CCEE9}" type="presOf" srcId="{9719875B-AE56-4547-89EB-8535DC57A0E0}" destId="{4DE3F1B4-A7E1-40E9-A232-A2C49E4A85B9}" srcOrd="0" destOrd="0" presId="urn:microsoft.com/office/officeart/2005/8/layout/chevron2"/>
    <dgm:cxn modelId="{E05716B1-844B-460C-8BCB-C126499C3000}" type="presOf" srcId="{27BEC03C-171F-4FB8-90AA-A845365CE3E8}" destId="{C3BBC95B-9F44-4353-8B5A-F972A93ACD9C}" srcOrd="0" destOrd="0" presId="urn:microsoft.com/office/officeart/2005/8/layout/chevron2"/>
    <dgm:cxn modelId="{37230DB4-F26D-49F7-9A06-0055760127CD}" srcId="{9719875B-AE56-4547-89EB-8535DC57A0E0}" destId="{27BEC03C-171F-4FB8-90AA-A845365CE3E8}" srcOrd="0" destOrd="0" parTransId="{1220B9B2-8B2F-45E2-A511-2565765384E8}" sibTransId="{55E07D4E-0725-4459-9053-7B1D190ACBE4}"/>
    <dgm:cxn modelId="{C0B1B0D9-2A17-414A-B9A6-7A1E587A22B7}" type="presOf" srcId="{27F1BB20-CD1F-4635-A8C9-1503082C85C1}" destId="{C3BBC95B-9F44-4353-8B5A-F972A93ACD9C}" srcOrd="0" destOrd="1" presId="urn:microsoft.com/office/officeart/2005/8/layout/chevron2"/>
    <dgm:cxn modelId="{6DC85CDA-3DDC-4374-8811-03BA0FAB0846}" type="presOf" srcId="{27C6677F-B1FA-44EC-B6EC-4C13A4CF1B75}" destId="{3FC4435C-3A8F-453F-B29E-47E765424998}" srcOrd="0" destOrd="0" presId="urn:microsoft.com/office/officeart/2005/8/layout/chevron2"/>
    <dgm:cxn modelId="{AB838AE6-38BE-4610-983A-45FEB309FB25}" type="presOf" srcId="{D7E4D7DF-47CB-41B3-AE96-1BE92AC2D296}" destId="{D4306F04-F17F-4073-A3C8-31984C1AD492}" srcOrd="0" destOrd="1" presId="urn:microsoft.com/office/officeart/2005/8/layout/chevron2"/>
    <dgm:cxn modelId="{2E5CF1E9-7107-442D-87D8-E9B1E41D77BA}" srcId="{A136F4D1-29DD-417F-B93E-4DA79FF76468}" destId="{9719875B-AE56-4547-89EB-8535DC57A0E0}" srcOrd="0" destOrd="0" parTransId="{750CB864-8735-40EE-B2CB-43D0442E5A90}" sibTransId="{5846786D-4097-41C5-BDB0-E554DCA726B2}"/>
    <dgm:cxn modelId="{BAE1A7A0-D819-42B9-9993-C2B04B0B2AA4}" type="presParOf" srcId="{57E019EA-B920-4F83-932C-71CB86CD8D29}" destId="{6BFA35EE-C8B1-4EF6-93BB-6D656021C974}" srcOrd="0" destOrd="0" presId="urn:microsoft.com/office/officeart/2005/8/layout/chevron2"/>
    <dgm:cxn modelId="{CFFA0D4B-756E-40AB-954D-E1EAB945A757}" type="presParOf" srcId="{6BFA35EE-C8B1-4EF6-93BB-6D656021C974}" destId="{4DE3F1B4-A7E1-40E9-A232-A2C49E4A85B9}" srcOrd="0" destOrd="0" presId="urn:microsoft.com/office/officeart/2005/8/layout/chevron2"/>
    <dgm:cxn modelId="{8EE3222B-0155-4971-824B-18B8AFBA1406}" type="presParOf" srcId="{6BFA35EE-C8B1-4EF6-93BB-6D656021C974}" destId="{C3BBC95B-9F44-4353-8B5A-F972A93ACD9C}" srcOrd="1" destOrd="0" presId="urn:microsoft.com/office/officeart/2005/8/layout/chevron2"/>
    <dgm:cxn modelId="{6BF360B1-4AF1-4239-8B92-D5E0D92B2B62}" type="presParOf" srcId="{57E019EA-B920-4F83-932C-71CB86CD8D29}" destId="{CBD40DAB-266D-46C4-AE00-2639FD187B73}" srcOrd="1" destOrd="0" presId="urn:microsoft.com/office/officeart/2005/8/layout/chevron2"/>
    <dgm:cxn modelId="{A43BF01A-2109-40B5-80D6-F56B38FAD12D}" type="presParOf" srcId="{57E019EA-B920-4F83-932C-71CB86CD8D29}" destId="{F115FF7A-7C0E-4337-BB05-D7C643CB2003}" srcOrd="2" destOrd="0" presId="urn:microsoft.com/office/officeart/2005/8/layout/chevron2"/>
    <dgm:cxn modelId="{B72377B8-6DD3-4FF0-A2F4-F3EAEFB8253D}" type="presParOf" srcId="{F115FF7A-7C0E-4337-BB05-D7C643CB2003}" destId="{3FC4435C-3A8F-453F-B29E-47E765424998}" srcOrd="0" destOrd="0" presId="urn:microsoft.com/office/officeart/2005/8/layout/chevron2"/>
    <dgm:cxn modelId="{E288BC6F-7EEA-456B-BB95-2CF2342295F6}" type="presParOf" srcId="{F115FF7A-7C0E-4337-BB05-D7C643CB2003}" destId="{D4306F04-F17F-4073-A3C8-31984C1AD492}" srcOrd="1" destOrd="0" presId="urn:microsoft.com/office/officeart/2005/8/layout/chevron2"/>
    <dgm:cxn modelId="{36885D1A-9FFD-4DDB-8B00-E675143F1327}" type="presParOf" srcId="{57E019EA-B920-4F83-932C-71CB86CD8D29}" destId="{90D059D4-0FC4-47B5-A001-4A3369718AEF}" srcOrd="3" destOrd="0" presId="urn:microsoft.com/office/officeart/2005/8/layout/chevron2"/>
    <dgm:cxn modelId="{469E7335-C158-4574-A265-E5F2E3E9CC91}" type="presParOf" srcId="{57E019EA-B920-4F83-932C-71CB86CD8D29}" destId="{CBD7A90F-6F2D-46D6-A043-908EE7D6F7F3}" srcOrd="4" destOrd="0" presId="urn:microsoft.com/office/officeart/2005/8/layout/chevron2"/>
    <dgm:cxn modelId="{FE282C7D-CB45-4D63-8E44-D980994C1DAD}" type="presParOf" srcId="{CBD7A90F-6F2D-46D6-A043-908EE7D6F7F3}" destId="{FF75E341-B2F0-463E-999E-D85F4A2C72B1}" srcOrd="0" destOrd="0" presId="urn:microsoft.com/office/officeart/2005/8/layout/chevron2"/>
    <dgm:cxn modelId="{2E4CCDED-1709-4232-84AE-EE06C592E1DF}" type="presParOf" srcId="{CBD7A90F-6F2D-46D6-A043-908EE7D6F7F3}" destId="{4B8D241F-B2EC-42EA-AF41-8AF832627C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3F1B4-A7E1-40E9-A232-A2C49E4A85B9}">
      <dsp:nvSpPr>
        <dsp:cNvPr id="0" name=""/>
        <dsp:cNvSpPr/>
      </dsp:nvSpPr>
      <dsp:spPr>
        <a:xfrm rot="5400000">
          <a:off x="-235104" y="237812"/>
          <a:ext cx="1567365" cy="10971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Notice</a:t>
          </a:r>
          <a:r>
            <a:rPr lang="en-US" sz="1600" kern="1200" dirty="0"/>
            <a:t> </a:t>
          </a:r>
        </a:p>
      </dsp:txBody>
      <dsp:txXfrm rot="-5400000">
        <a:off x="1" y="551285"/>
        <a:ext cx="1097156" cy="470209"/>
      </dsp:txXfrm>
    </dsp:sp>
    <dsp:sp modelId="{C3BBC95B-9F44-4353-8B5A-F972A93ACD9C}">
      <dsp:nvSpPr>
        <dsp:cNvPr id="0" name=""/>
        <dsp:cNvSpPr/>
      </dsp:nvSpPr>
      <dsp:spPr>
        <a:xfrm rot="5400000">
          <a:off x="3302675" y="-2205519"/>
          <a:ext cx="1018787" cy="5429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Recordation Deadline of the remaining area September 29, 2021.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1097157" y="49732"/>
        <a:ext cx="5380092" cy="919321"/>
      </dsp:txXfrm>
    </dsp:sp>
    <dsp:sp modelId="{3FC4435C-3A8F-453F-B29E-47E765424998}">
      <dsp:nvSpPr>
        <dsp:cNvPr id="0" name=""/>
        <dsp:cNvSpPr/>
      </dsp:nvSpPr>
      <dsp:spPr>
        <a:xfrm rot="5400000">
          <a:off x="-235104" y="1610765"/>
          <a:ext cx="1567365" cy="10971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Project Delays</a:t>
          </a:r>
        </a:p>
      </dsp:txBody>
      <dsp:txXfrm rot="-5400000">
        <a:off x="1" y="1924238"/>
        <a:ext cx="1097156" cy="470209"/>
      </dsp:txXfrm>
    </dsp:sp>
    <dsp:sp modelId="{D4306F04-F17F-4073-A3C8-31984C1AD492}">
      <dsp:nvSpPr>
        <dsp:cNvPr id="0" name=""/>
        <dsp:cNvSpPr/>
      </dsp:nvSpPr>
      <dsp:spPr>
        <a:xfrm rot="5400000">
          <a:off x="3302407" y="-829590"/>
          <a:ext cx="1019323" cy="5429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Entitlement Process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Pandemic</a:t>
          </a:r>
        </a:p>
      </dsp:txBody>
      <dsp:txXfrm rot="-5400000">
        <a:off x="1097157" y="1425419"/>
        <a:ext cx="5380066" cy="919805"/>
      </dsp:txXfrm>
    </dsp:sp>
    <dsp:sp modelId="{FF75E341-B2F0-463E-999E-D85F4A2C72B1}">
      <dsp:nvSpPr>
        <dsp:cNvPr id="0" name=""/>
        <dsp:cNvSpPr/>
      </dsp:nvSpPr>
      <dsp:spPr>
        <a:xfrm rot="5400000">
          <a:off x="-235104" y="2983718"/>
          <a:ext cx="1567365" cy="10971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Request Letter</a:t>
          </a:r>
        </a:p>
      </dsp:txBody>
      <dsp:txXfrm rot="-5400000">
        <a:off x="1" y="3297191"/>
        <a:ext cx="1097156" cy="470209"/>
      </dsp:txXfrm>
    </dsp:sp>
    <dsp:sp modelId="{4B8D241F-B2EC-42EA-AF41-8AF832627CCA}">
      <dsp:nvSpPr>
        <dsp:cNvPr id="0" name=""/>
        <dsp:cNvSpPr/>
      </dsp:nvSpPr>
      <dsp:spPr>
        <a:xfrm rot="5400000">
          <a:off x="3302675" y="543094"/>
          <a:ext cx="1018787" cy="5429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Aera Energy requested a one-year extension to the recordation deadline- September 29, 2022.</a:t>
          </a:r>
        </a:p>
      </dsp:txBody>
      <dsp:txXfrm rot="-5400000">
        <a:off x="1097157" y="2798346"/>
        <a:ext cx="5380092" cy="919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979" cy="467362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2"/>
            <a:ext cx="3043979" cy="467362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9B47BB68-07A4-4927-8C7C-36B3741D1450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8"/>
            <a:ext cx="3043979" cy="467362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8"/>
            <a:ext cx="3043979" cy="467362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34321F07-F30E-4411-9F32-0E98F8C5E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0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6417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6417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r">
              <a:defRPr sz="1200"/>
            </a:lvl1pPr>
          </a:lstStyle>
          <a:p>
            <a:fld id="{B9CD4C62-225F-4249-9DBC-7EABE6DB49C6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6" tIns="46438" rIns="92876" bIns="464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845"/>
            <a:ext cx="5618480" cy="3665618"/>
          </a:xfrm>
          <a:prstGeom prst="rect">
            <a:avLst/>
          </a:prstGeom>
        </p:spPr>
        <p:txBody>
          <a:bodyPr vert="horz" lIns="92876" tIns="46438" rIns="92876" bIns="464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84"/>
            <a:ext cx="3043343" cy="466416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684"/>
            <a:ext cx="3043343" cy="466416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r">
              <a:defRPr sz="1200"/>
            </a:lvl1pPr>
          </a:lstStyle>
          <a:p>
            <a:fld id="{A185F5B3-10C7-4423-A8A4-6F160E344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3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5F5B3-10C7-4423-A8A4-6F160E34419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CC153E-5C41-4F56-8235-4BD973B9B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2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5F5B3-10C7-4423-A8A4-6F160E34419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1356D4-04AA-4C4E-BFAB-7C8F2DDD6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4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5F5B3-10C7-4423-A8A4-6F160E34419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1356D4-04AA-4C4E-BFAB-7C8F2DDD6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2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5F5B3-10C7-4423-A8A4-6F160E34419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1356D4-04AA-4C4E-BFAB-7C8F2DDD6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7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5F5B3-10C7-4423-A8A4-6F160E34419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1356D4-04AA-4C4E-BFAB-7C8F2DDD6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5F5B3-10C7-4423-A8A4-6F160E34419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1356D4-04AA-4C4E-BFAB-7C8F2DDD6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4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5F5B3-10C7-4423-A8A4-6F160E34419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1356D4-04AA-4C4E-BFAB-7C8F2DDD6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8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5F5B3-10C7-4423-A8A4-6F160E34419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1356D4-04AA-4C4E-BFAB-7C8F2DDD6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7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059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080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969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249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266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35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2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8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0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9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1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7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8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8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0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64" y="1894213"/>
            <a:ext cx="10997853" cy="18033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600" dirty="0">
                <a:latin typeface="+mn-lt"/>
              </a:rPr>
              <a:t>Proposed “Santa Margarita Water District Annexation of the City of San Juan Capistrano Water and Wastewater Utilities” (DA20-01)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704" y="4194932"/>
            <a:ext cx="6878972" cy="861420"/>
          </a:xfrm>
        </p:spPr>
        <p:txBody>
          <a:bodyPr/>
          <a:lstStyle/>
          <a:p>
            <a:pPr algn="ctr"/>
            <a:r>
              <a:rPr lang="en-US" sz="2800" b="1" dirty="0"/>
              <a:t>August 19, 2021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24E6D-B639-4F65-BA79-7D7814A1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328" y="5187721"/>
            <a:ext cx="1908789" cy="10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029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8EB6-D62B-47BE-B551-FF6D3BBC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637563"/>
            <a:ext cx="8761413" cy="105628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STABILIZATION OF UTILITY RATES - Wastewater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62C99-5CD5-4704-A8A2-EFBD5EAE2652}"/>
              </a:ext>
            </a:extLst>
          </p:cNvPr>
          <p:cNvSpPr txBox="1"/>
          <p:nvPr/>
        </p:nvSpPr>
        <p:spPr>
          <a:xfrm>
            <a:off x="466725" y="3085109"/>
            <a:ext cx="44477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dirty="0"/>
              <a:t>Generate revenue to offset operational expenditures, CIP, and reserve fund.  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dirty="0"/>
              <a:t>Current monthly average rate of $26 will be maintained during first year.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dirty="0"/>
              <a:t>Increase of $5 per household.  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dirty="0"/>
              <a:t>Increased expected to lower in future years.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E209D-9B11-4CA6-9D30-DD8397BD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64" y="2447925"/>
            <a:ext cx="6810812" cy="3479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66009A-1228-43C6-AA72-3FDE2ABB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706" y="5884854"/>
            <a:ext cx="1614598" cy="9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039" y="945098"/>
            <a:ext cx="9337430" cy="728480"/>
          </a:xfrm>
        </p:spPr>
        <p:txBody>
          <a:bodyPr/>
          <a:lstStyle/>
          <a:p>
            <a:pPr algn="ctr"/>
            <a:r>
              <a:rPr lang="en-US" sz="2800" b="1" i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INFRASTRUCTURE IMPROVEMENTS AND UPGRADES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BC154-EA22-42CF-B30D-5EF107160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51" y="5946907"/>
            <a:ext cx="1424337" cy="8407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76C845-DD10-4EBF-9DC7-DA0FFB09BFC0}"/>
              </a:ext>
            </a:extLst>
          </p:cNvPr>
          <p:cNvSpPr txBox="1"/>
          <p:nvPr/>
        </p:nvSpPr>
        <p:spPr>
          <a:xfrm>
            <a:off x="745256" y="2824090"/>
            <a:ext cx="6327055" cy="343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000" b="1" dirty="0"/>
              <a:t>Water Utility </a:t>
            </a:r>
          </a:p>
          <a:p>
            <a:pPr marL="800100" lvl="1" indent="-342900">
              <a:spcBef>
                <a:spcPts val="300"/>
              </a:spcBef>
              <a:buClr>
                <a:schemeClr val="tx2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000" dirty="0"/>
              <a:t>Approximately $22M over next five years.</a:t>
            </a:r>
          </a:p>
          <a:p>
            <a:pPr marL="800100" lvl="1" indent="-342900">
              <a:spcBef>
                <a:spcPts val="300"/>
              </a:spcBef>
              <a:buClr>
                <a:schemeClr val="tx2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000" dirty="0"/>
              <a:t>Replacement and realignment to pipelines and pump stations.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000" b="1" dirty="0"/>
              <a:t>Wastewater Utility</a:t>
            </a:r>
          </a:p>
          <a:p>
            <a:pPr marL="800100" lvl="1" indent="-342900">
              <a:spcBef>
                <a:spcPts val="300"/>
              </a:spcBef>
              <a:buClr>
                <a:schemeClr val="tx2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000" dirty="0"/>
              <a:t>Approximately $18.7M over next five years.</a:t>
            </a:r>
          </a:p>
          <a:p>
            <a:pPr marL="800100" lvl="1" indent="-342900">
              <a:spcBef>
                <a:spcPts val="300"/>
              </a:spcBef>
              <a:buClr>
                <a:schemeClr val="tx2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000" dirty="0"/>
              <a:t>Replacement and upgrades to sewer mains and lift stations.</a:t>
            </a:r>
          </a:p>
          <a:p>
            <a:pPr marL="800100" lvl="1" indent="-342900">
              <a:spcBef>
                <a:spcPts val="300"/>
              </a:spcBef>
              <a:buClr>
                <a:schemeClr val="tx2"/>
              </a:buClr>
              <a:buSzPct val="81000"/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EA02C-A8DF-4B7C-A98B-41A559CE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271" y="2824091"/>
            <a:ext cx="4599004" cy="306600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6655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72" y="1009677"/>
            <a:ext cx="9658455" cy="72848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WATER RELIABILITY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ABEB7-151B-4500-924D-0206816C0F47}"/>
              </a:ext>
            </a:extLst>
          </p:cNvPr>
          <p:cNvSpPr txBox="1"/>
          <p:nvPr/>
        </p:nvSpPr>
        <p:spPr>
          <a:xfrm>
            <a:off x="998075" y="2543208"/>
            <a:ext cx="62758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Increased dependency on local water supplies.</a:t>
            </a:r>
          </a:p>
          <a:p>
            <a:pPr marL="800100" lvl="1" indent="-342900">
              <a:spcBef>
                <a:spcPts val="1200"/>
              </a:spcBef>
              <a:buClr>
                <a:schemeClr val="tx2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400" dirty="0"/>
              <a:t>Recycled water opportunities.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Integration of District Projects </a:t>
            </a:r>
            <a:r>
              <a:rPr lang="en-US" sz="2000" dirty="0"/>
              <a:t>(Ground Water Recovery Plant, Cadiz Groundwater Project, San Juan Watershed)</a:t>
            </a:r>
          </a:p>
          <a:p>
            <a:pPr>
              <a:spcBef>
                <a:spcPts val="1200"/>
              </a:spcBef>
              <a:buClr>
                <a:schemeClr val="tx2"/>
              </a:buClr>
              <a:buSzPct val="81000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4E11A-598D-43C2-8BC4-471BC9C89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00" y="2543208"/>
            <a:ext cx="3409190" cy="374329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BC154-EA22-42CF-B30D-5EF10716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351" y="5946907"/>
            <a:ext cx="1424337" cy="8407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727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9569"/>
            <a:ext cx="9658455" cy="7284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SUMMARY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BC154-EA22-42CF-B30D-5EF107160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545" y="5757172"/>
            <a:ext cx="1703144" cy="10052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C7991-7E95-4DB6-A335-35489F9745AD}"/>
              </a:ext>
            </a:extLst>
          </p:cNvPr>
          <p:cNvSpPr txBox="1"/>
          <p:nvPr/>
        </p:nvSpPr>
        <p:spPr>
          <a:xfrm>
            <a:off x="723900" y="2571387"/>
            <a:ext cx="10744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tx2"/>
              </a:buClr>
              <a:buSzPct val="81000"/>
            </a:pPr>
            <a:r>
              <a:rPr lang="en-US" sz="3200" b="1" dirty="0"/>
              <a:t>SMWD’s POS:</a:t>
            </a:r>
          </a:p>
          <a:p>
            <a:pPr marL="800100" lvl="1" indent="-342900">
              <a:spcBef>
                <a:spcPts val="18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Provides long-term financing to continue water and wastewater service levels.</a:t>
            </a:r>
          </a:p>
          <a:p>
            <a:pPr marL="800100" lvl="1" indent="-342900">
              <a:spcBef>
                <a:spcPts val="18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Immediately begins infrastructure improvements and upgrades.</a:t>
            </a:r>
          </a:p>
          <a:p>
            <a:pPr marL="800100" lvl="1" indent="-342900">
              <a:spcBef>
                <a:spcPts val="18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Reduces and stabilizes utility rates.</a:t>
            </a:r>
          </a:p>
          <a:p>
            <a:pPr marL="800100" lvl="1" indent="-342900">
              <a:spcBef>
                <a:spcPts val="18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Enhances reliability on local water supplies.  </a:t>
            </a:r>
          </a:p>
        </p:txBody>
      </p:sp>
    </p:spTree>
    <p:extLst>
      <p:ext uri="{BB962C8B-B14F-4D97-AF65-F5344CB8AC3E}">
        <p14:creationId xmlns:p14="http://schemas.microsoft.com/office/powerpoint/2010/main" val="16596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D685-07F0-400B-B5F1-BA7B3161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RECOMMENDED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0E7E4-100C-49B1-9B5D-6018ADE814C1}"/>
              </a:ext>
            </a:extLst>
          </p:cNvPr>
          <p:cNvSpPr txBox="1"/>
          <p:nvPr/>
        </p:nvSpPr>
        <p:spPr>
          <a:xfrm>
            <a:off x="719137" y="3133725"/>
            <a:ext cx="107537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000" b="1" i="1" dirty="0"/>
              <a:t>Adopt</a:t>
            </a:r>
            <a:r>
              <a:rPr lang="en-US" sz="2000" dirty="0"/>
              <a:t> the LAFCO Resolution No. DA20-01 approving the Santa Margarita Water District Annexation of the City of San Juan Capistrano Water and Wastewater Utilities.  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000" b="1" i="1" dirty="0"/>
              <a:t>Set </a:t>
            </a:r>
            <a:r>
              <a:rPr lang="en-US" sz="2000" dirty="0"/>
              <a:t>a 30-day protest period and </a:t>
            </a:r>
            <a:r>
              <a:rPr lang="en-US" sz="2000" i="1" dirty="0"/>
              <a:t>authorize</a:t>
            </a:r>
            <a:r>
              <a:rPr lang="en-US" sz="2000" dirty="0"/>
              <a:t> the Executive Officer to conduct protest proceedings pursuant to Government Code Section 57000.</a:t>
            </a:r>
          </a:p>
        </p:txBody>
      </p:sp>
    </p:spTree>
    <p:extLst>
      <p:ext uri="{BB962C8B-B14F-4D97-AF65-F5344CB8AC3E}">
        <p14:creationId xmlns:p14="http://schemas.microsoft.com/office/powerpoint/2010/main" val="17517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B7F34B-B720-4924-989C-4C86F1673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5A59BB-AC66-4BF0-84DF-A0EAAFA7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BFC61F-766A-4716-A02F-513C4B41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107916-D5E9-45F4-B0C9-8AC42FAAE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F95F04-B8CE-4796-86C5-B82C59560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133A8C-A2DC-41D0-8631-6C46A24A0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59A2DE-FCD0-42A5-98E2-C4A80D9B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2A4EA8-DAC7-4AF6-9FD6-9879C9B75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5BBACEE-1F79-49C4-A811-8A969A6FC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59EBD8D-506A-4653-B301-750C47F4A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72ECA3-2A46-4A5A-8330-12F7E221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2A4A5C4D-76C1-47EA-A0B6-CF294A5F4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9BC618C-AD3C-444D-B8CB-6FB6920D4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11B42B-15CE-45EF-A43C-D0A41681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144" y="2607871"/>
            <a:ext cx="9171709" cy="990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Public Hearing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chemeClr val="accent1"/>
                </a:solidFill>
              </a:rPr>
              <a:t>&amp;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chemeClr val="accent1"/>
                </a:solidFill>
              </a:rPr>
              <a:t>Commission Discussion/Questions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9C0D00-401D-42B7-94D8-008C7DAA8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0E839-D854-464C-A440-058FDB6C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01" y="548542"/>
            <a:ext cx="2371397" cy="13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06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F550-BB5F-4037-A244-656717242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86895"/>
            <a:ext cx="9534066" cy="2455698"/>
          </a:xfrm>
        </p:spPr>
        <p:txBody>
          <a:bodyPr/>
          <a:lstStyle/>
          <a:p>
            <a:pPr algn="ctr"/>
            <a:r>
              <a:rPr lang="en-US" sz="4400" dirty="0"/>
              <a:t>Request by Aera Energy for the “Tonner Hills Annexation Extension”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5893A-5073-492A-85C0-E45B9A4DD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173" y="5484008"/>
            <a:ext cx="8825658" cy="77778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August 19, 2021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3321329-F13C-4A39-9B8C-3058E513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877" y="3590728"/>
            <a:ext cx="2904219" cy="17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5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391F-55B2-40EA-A842-8E3D6E5C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6742-5F19-48D6-8435-17ABE182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91" y="3126014"/>
            <a:ext cx="9382417" cy="34163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Adopt the LAFCO Resolution approving the “Tonner Hills Annexation Extension.”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766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FF42252-C704-4B12-B1B9-4FBD166654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4" y="947920"/>
            <a:ext cx="8761413" cy="72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5CE54C-2F28-4A38-A36E-53DB24AFF35B}"/>
              </a:ext>
            </a:extLst>
          </p:cNvPr>
          <p:cNvSpPr txBox="1"/>
          <p:nvPr/>
        </p:nvSpPr>
        <p:spPr>
          <a:xfrm>
            <a:off x="883395" y="2622733"/>
            <a:ext cx="3481054" cy="3416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Approved in 2005.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Key Areas: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large area successfully annexed into the City.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Remaining area delayed for 15 years.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" name="Picture 56" descr="A picture containing chart&#10;&#10;Description automatically generated">
            <a:extLst>
              <a:ext uri="{FF2B5EF4-FFF2-40B4-BE49-F238E27FC236}">
                <a16:creationId xmlns:a16="http://schemas.microsoft.com/office/drawing/2014/main" id="{FA2B4D1E-C13D-4957-BD40-EB0FD87D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816" y="2871366"/>
            <a:ext cx="5586829" cy="2200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D6E153-D759-47FF-89FF-5C090B062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10" y="5532582"/>
            <a:ext cx="2245489" cy="13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64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4929C22-E265-491C-9A64-E72898D65935}"/>
              </a:ext>
            </a:extLst>
          </p:cNvPr>
          <p:cNvSpPr txBox="1"/>
          <p:nvPr/>
        </p:nvSpPr>
        <p:spPr>
          <a:xfrm>
            <a:off x="6252240" y="1123602"/>
            <a:ext cx="56559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Location: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City of Brea’s Sphere of Influence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Located South of Lambert Road and East of Valencia Ave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Approximately 290 Acres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D6E153-D759-47FF-89FF-5C090B06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10" y="5532582"/>
            <a:ext cx="2245489" cy="1325417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A2D9387-561A-4F5C-822B-A031D4FF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0" y="261994"/>
            <a:ext cx="5655980" cy="6334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4599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46A3-5532-4AA6-80E4-88BC5714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COMMISSION CONSIDERATION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2BDAB-D857-4757-8840-30F6636BD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80" y="2818690"/>
            <a:ext cx="10791039" cy="1568752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0"/>
              </a:spcBef>
              <a:buClr>
                <a:schemeClr val="tx1"/>
              </a:buClr>
              <a:buNone/>
            </a:pPr>
            <a:endParaRPr lang="en-US" sz="2000" dirty="0"/>
          </a:p>
          <a:p>
            <a:pPr marL="457200" lvl="1" indent="0" algn="ctr">
              <a:buClr>
                <a:schemeClr val="tx2"/>
              </a:buClr>
              <a:buNone/>
            </a:pPr>
            <a:r>
              <a:rPr lang="en-US" sz="2800" b="1" i="1" dirty="0"/>
              <a:t>Approval of the Proposed Annexation of the City of San Juan Capistrano Water and Wastewater Utilities to the Santa Margarita Water District.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509C7-D7BB-42A3-B704-B8A38A65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38" y="0"/>
            <a:ext cx="1262062" cy="743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49B6D-5B18-4E2B-8696-A53ADE74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071" y="4725052"/>
            <a:ext cx="1113380" cy="108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94F8A3-6D0B-45BC-9295-E34999CE1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42" y="4851832"/>
            <a:ext cx="35147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D7DE-2528-4A16-812D-5D46ED9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Background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3D74-B83C-47E7-AA97-E56D45256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0077" y="437513"/>
            <a:ext cx="550261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-457200">
              <a:buFont typeface="Wingdings 3" charset="2"/>
              <a:buChar char=""/>
            </a:pPr>
            <a:endParaRPr lang="en-US" sz="2000" dirty="0"/>
          </a:p>
          <a:p>
            <a:pPr marL="457200" lvl="1" indent="0">
              <a:buFont typeface="Wingdings 3" charset="2"/>
              <a:buChar char=""/>
            </a:pPr>
            <a:endParaRPr lang="en-US" sz="2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7E97F7-A17E-47A8-B5C0-755E8226265D}"/>
              </a:ext>
            </a:extLst>
          </p:cNvPr>
          <p:cNvGraphicFramePr/>
          <p:nvPr/>
        </p:nvGraphicFramePr>
        <p:xfrm>
          <a:off x="5178367" y="1255331"/>
          <a:ext cx="6526982" cy="431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58EBB98F-CAE8-43C9-AB38-9E2B59638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8478" y="5535053"/>
            <a:ext cx="224352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9509-BCFE-4283-B641-E98186CD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Recommended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4D060-F667-4A3E-B61D-E24EB1747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2760616"/>
            <a:ext cx="10432868" cy="24621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Commission has authority to extend deadline.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Adopt the LAFCO Resolution No. CA 03-12A approving the “Tonner Hills Annexation Extension.”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8D50E-21A1-4D41-A653-8F5E1A88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78" y="5535053"/>
            <a:ext cx="224352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8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46A3-5532-4AA6-80E4-88BC5714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003" y="914402"/>
            <a:ext cx="6691994" cy="90895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“HOW DID WE GET HERE?”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2BDAB-D857-4757-8840-30F6636BD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03" y="2353342"/>
            <a:ext cx="11685814" cy="4230503"/>
          </a:xfrm>
        </p:spPr>
        <p:txBody>
          <a:bodyPr>
            <a:normAutofit/>
          </a:bodyPr>
          <a:lstStyle/>
          <a:p>
            <a:pPr lvl="1" algn="just"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2015 - City of San Juan Capistrano began exploring the divestiture of the water and wastewater utilities.</a:t>
            </a:r>
          </a:p>
          <a:p>
            <a:pPr marL="457200" lvl="1" indent="0" algn="just">
              <a:spcBef>
                <a:spcPts val="0"/>
              </a:spcBef>
              <a:buClr>
                <a:schemeClr val="tx2"/>
              </a:buClr>
              <a:buSzPct val="81000"/>
              <a:buNone/>
            </a:pPr>
            <a:endParaRPr lang="en-US" sz="2400" dirty="0"/>
          </a:p>
          <a:p>
            <a:pPr lvl="1" algn="just"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2018 – Focused MSR Completed identifying the possible options for successor agencies and identified areas of improvements to the City of San Juan Capistrano Water and Wastewater Utility Systems. </a:t>
            </a:r>
          </a:p>
          <a:p>
            <a:pPr marL="457200" lvl="1" indent="0" algn="just">
              <a:spcBef>
                <a:spcPts val="0"/>
              </a:spcBef>
              <a:buClr>
                <a:schemeClr val="tx2"/>
              </a:buClr>
              <a:buSzPct val="81000"/>
              <a:buNone/>
            </a:pPr>
            <a:endParaRPr lang="en-US" sz="2400" dirty="0"/>
          </a:p>
          <a:p>
            <a:pPr lvl="1" algn="just"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/>
              <a:t>2020 - Santa Margarita Water District submitted the application for the proposed annexation.  </a:t>
            </a:r>
          </a:p>
          <a:p>
            <a:pPr lvl="1" algn="just"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457200" lvl="1" indent="0" algn="just">
              <a:buClr>
                <a:schemeClr val="tx2"/>
              </a:buClr>
              <a:buSzPct val="81000"/>
              <a:buNone/>
            </a:pPr>
            <a:endParaRPr lang="en-US" sz="2400" dirty="0"/>
          </a:p>
          <a:p>
            <a:pPr marL="457200" lvl="1" indent="0" algn="just">
              <a:buClr>
                <a:schemeClr val="tx2"/>
              </a:buClr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509C7-D7BB-42A3-B704-B8A38A65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854" y="6183766"/>
            <a:ext cx="1261145" cy="6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2F25159-47A9-44F7-B312-6E26A06E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FBE8CE-F048-4375-81F2-39C22C968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3B552D9-BE6A-4858-B352-6E2EF9F00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94BFD0D-DC53-4A48-88D5-3846F85D2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2FC2CF-5CFE-40D3-9DC7-6D6A35C0F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52E8880-2AF6-4F43-841B-53A06EF71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4C0C724-AECC-440E-BD64-DC784701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F935FF3-0509-47A8-ACC5-5AF1D7D4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C58A8F7-9168-43B9-B34F-CEDE9D090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D1CC479C-BBB9-4C73-BCC7-5B28F7A7D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60645D5A-C4C0-4DA7-AF04-069F6B5A5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D373F68-6A63-4656-B096-BD0B40761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1" y="901131"/>
            <a:ext cx="5349726" cy="8908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en-US" sz="2400" b="1" i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City of San Juan Capistrano’s Water and Wastewater Systems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D904A634-33C4-48AB-AC1C-4AF7652954D0}"/>
              </a:ext>
            </a:extLst>
          </p:cNvPr>
          <p:cNvSpPr txBox="1">
            <a:spLocks/>
          </p:cNvSpPr>
          <p:nvPr/>
        </p:nvSpPr>
        <p:spPr>
          <a:xfrm>
            <a:off x="645749" y="2092214"/>
            <a:ext cx="5475312" cy="36128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Service Boundary</a:t>
            </a:r>
          </a:p>
          <a:p>
            <a:pPr lvl="1"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Square Miles: 14 </a:t>
            </a:r>
          </a:p>
          <a:p>
            <a:pPr lvl="1"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Population: 36,262</a:t>
            </a:r>
          </a:p>
          <a:p>
            <a:pPr marL="0" indent="0">
              <a:spcBef>
                <a:spcPts val="600"/>
              </a:spcBef>
              <a:buClr>
                <a:schemeClr val="bg1"/>
              </a:buClr>
              <a:buSzPct val="8100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Land Use: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Residential, Commercial, Open Space, and Agricultural. </a:t>
            </a:r>
          </a:p>
          <a:p>
            <a:pPr marL="457200" lvl="1" indent="0">
              <a:spcBef>
                <a:spcPts val="600"/>
              </a:spcBef>
              <a:buClr>
                <a:schemeClr val="bg1"/>
              </a:buClr>
              <a:buSzPct val="81000"/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BC154-EA22-42CF-B30D-5EF10716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145" y="6100725"/>
            <a:ext cx="1279295" cy="7551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18BA75B-20CA-4135-A193-F054481D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236" y="571500"/>
            <a:ext cx="4989846" cy="555307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8258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2F25159-47A9-44F7-B312-6E26A06E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FBE8CE-F048-4375-81F2-39C22C968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3B552D9-BE6A-4858-B352-6E2EF9F00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94BFD0D-DC53-4A48-88D5-3846F85D2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2FC2CF-5CFE-40D3-9DC7-6D6A35C0F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52E8880-2AF6-4F43-841B-53A06EF71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4C0C724-AECC-440E-BD64-DC784701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F935FF3-0509-47A8-ACC5-5AF1D7D4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C58A8F7-9168-43B9-B34F-CEDE9D090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D1CC479C-BBB9-4C73-BCC7-5B28F7A7D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60645D5A-C4C0-4DA7-AF04-069F6B5A5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D373F68-6A63-4656-B096-BD0B40761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75" y="661439"/>
            <a:ext cx="5480067" cy="6848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1800"/>
              </a:spcBef>
            </a:pPr>
            <a:r>
              <a:rPr lang="en-US" sz="2400" b="1" i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Proposed Successor Agency:</a:t>
            </a:r>
            <a:br>
              <a:rPr lang="en-US" sz="2400" b="1" i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400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Santa Margarita Water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327" y="1600200"/>
            <a:ext cx="5788750" cy="406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01FA5487-AFED-42C8-BB7E-5A66CFA55FE5}"/>
              </a:ext>
            </a:extLst>
          </p:cNvPr>
          <p:cNvSpPr txBox="1">
            <a:spLocks/>
          </p:cNvSpPr>
          <p:nvPr/>
        </p:nvSpPr>
        <p:spPr>
          <a:xfrm>
            <a:off x="880523" y="1600200"/>
            <a:ext cx="5136101" cy="4345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Service Boundary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City of Rancho Santa Margarita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Portions of the Cities of Mission Viejo and San Clemente.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Coto de Caza, Ladera Ranch, Las Flores, Stonecliffe, Wagon Wheel, and Rancho Mission Viejo.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Service Population:165,000</a:t>
            </a:r>
          </a:p>
          <a:p>
            <a:pPr marL="457200" lvl="1" indent="0">
              <a:spcBef>
                <a:spcPts val="0"/>
              </a:spcBef>
              <a:buClr>
                <a:schemeClr val="bg1"/>
              </a:buClr>
              <a:buSzPct val="81000"/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BC154-EA22-42CF-B30D-5EF10716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6081605"/>
            <a:ext cx="1197583" cy="7068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5A178B2-5322-46F6-9A5B-339EB756D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404" y="418640"/>
            <a:ext cx="5083916" cy="573769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902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8EB6-D62B-47BE-B551-FF6D3BBC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33" y="1021491"/>
            <a:ext cx="9066131" cy="79892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PLAN FOR SERVICE</a:t>
            </a:r>
            <a:br>
              <a:rPr lang="en-US" dirty="0"/>
            </a:b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6009A-1228-43C6-AA72-3FDE2ABB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268" y="5615709"/>
            <a:ext cx="1903235" cy="1124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E9155B-A852-4339-8FAB-A6119581A747}"/>
              </a:ext>
            </a:extLst>
          </p:cNvPr>
          <p:cNvSpPr txBox="1"/>
          <p:nvPr/>
        </p:nvSpPr>
        <p:spPr>
          <a:xfrm>
            <a:off x="2062599" y="2361432"/>
            <a:ext cx="80667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chemeClr val="tx2"/>
              </a:buClr>
              <a:buSzPct val="81000"/>
            </a:pPr>
            <a:r>
              <a:rPr lang="en-US" sz="2800" b="1" i="1" dirty="0"/>
              <a:t>Proposes to:</a:t>
            </a:r>
          </a:p>
          <a:p>
            <a:pPr marL="800100" lvl="1" indent="-342900">
              <a:spcBef>
                <a:spcPts val="18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200" dirty="0"/>
              <a:t>Continue current levels of water and wastewater services without interruption.</a:t>
            </a:r>
          </a:p>
          <a:p>
            <a:pPr marL="800100" lvl="1" indent="-342900">
              <a:spcBef>
                <a:spcPts val="18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200" dirty="0"/>
              <a:t>Immediately begin infrastructure improvements and upgrades.</a:t>
            </a:r>
          </a:p>
          <a:p>
            <a:pPr marL="800100" lvl="1" indent="-342900">
              <a:spcBef>
                <a:spcPts val="18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200" dirty="0"/>
              <a:t>Stabilize the water and wastewater rates.  </a:t>
            </a:r>
          </a:p>
          <a:p>
            <a:pPr marL="800100" lvl="1" indent="-342900">
              <a:spcBef>
                <a:spcPts val="18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sz="2200" dirty="0"/>
              <a:t>Enhance water reliability within proposed annexation area.  </a:t>
            </a:r>
          </a:p>
        </p:txBody>
      </p:sp>
    </p:spTree>
    <p:extLst>
      <p:ext uri="{BB962C8B-B14F-4D97-AF65-F5344CB8AC3E}">
        <p14:creationId xmlns:p14="http://schemas.microsoft.com/office/powerpoint/2010/main" val="363682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2F25159-47A9-44F7-B312-6E26A06E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FBE8CE-F048-4375-81F2-39C22C968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3B552D9-BE6A-4858-B352-6E2EF9F00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94BFD0D-DC53-4A48-88D5-3846F85D2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2FC2CF-5CFE-40D3-9DC7-6D6A35C0F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2E8880-2AF6-4F43-841B-53A06EF71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4C0C724-AECC-440E-BD64-DC784701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F935FF3-0509-47A8-ACC5-5AF1D7D4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1C58A8F7-9168-43B9-B34F-CEDE9D090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D1CC479C-BBB9-4C73-BCC7-5B28F7A7D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60645D5A-C4C0-4DA7-AF04-069F6B5A5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ED373F68-6A63-4656-B096-BD0B40761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416" y="898594"/>
            <a:ext cx="3133726" cy="1020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Financing of Water Service Delivery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01FA5487-AFED-42C8-BB7E-5A66CFA55FE5}"/>
              </a:ext>
            </a:extLst>
          </p:cNvPr>
          <p:cNvSpPr txBox="1">
            <a:spLocks/>
          </p:cNvSpPr>
          <p:nvPr/>
        </p:nvSpPr>
        <p:spPr>
          <a:xfrm>
            <a:off x="540327" y="2266186"/>
            <a:ext cx="4220542" cy="348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81000"/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Transition Year One(FY 2021-22): 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Expenditures of $27.2M </a:t>
            </a:r>
            <a:r>
              <a:rPr lang="en-US" dirty="0">
                <a:solidFill>
                  <a:schemeClr val="bg1"/>
                </a:solidFill>
              </a:rPr>
              <a:t>projected to exceed Revenues of </a:t>
            </a:r>
            <a:r>
              <a:rPr lang="en-US" i="1" dirty="0">
                <a:solidFill>
                  <a:schemeClr val="bg1"/>
                </a:solidFill>
              </a:rPr>
              <a:t>$20.3 million.</a:t>
            </a:r>
          </a:p>
          <a:p>
            <a:pPr marL="57150" indent="0">
              <a:spcBef>
                <a:spcPts val="600"/>
              </a:spcBef>
              <a:buClr>
                <a:schemeClr val="bg1"/>
              </a:buClr>
              <a:buSzPct val="81000"/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/>
                </a:solidFill>
              </a:rPr>
              <a:t>Shortfall of $6.8M </a:t>
            </a:r>
            <a:r>
              <a:rPr lang="en-US" dirty="0">
                <a:solidFill>
                  <a:schemeClr val="bg1"/>
                </a:solidFill>
              </a:rPr>
              <a:t>to be covered through reserve fund.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Revenues and expenditures stabilize in future years.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40327" y="1600200"/>
            <a:ext cx="5788750" cy="406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BC154-EA22-42CF-B30D-5EF10716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661" y="6179105"/>
            <a:ext cx="1102333" cy="6506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0AA10E-1175-449C-BB26-AE14B3D0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309" y="457695"/>
            <a:ext cx="6748364" cy="59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2F25159-47A9-44F7-B312-6E26A06E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FBE8CE-F048-4375-81F2-39C22C968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3B552D9-BE6A-4858-B352-6E2EF9F00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94BFD0D-DC53-4A48-88D5-3846F85D2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2FC2CF-5CFE-40D3-9DC7-6D6A35C0F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2E8880-2AF6-4F43-841B-53A06EF71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4C0C724-AECC-440E-BD64-DC784701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F935FF3-0509-47A8-ACC5-5AF1D7D4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1C58A8F7-9168-43B9-B34F-CEDE9D090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D1CC479C-BBB9-4C73-BCC7-5B28F7A7D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60645D5A-C4C0-4DA7-AF04-069F6B5A5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ED373F68-6A63-4656-B096-BD0B40761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84" y="801687"/>
            <a:ext cx="3563407" cy="8607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b="1" i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Financing of Wastewater Service Delivery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01FA5487-AFED-42C8-BB7E-5A66CFA55FE5}"/>
              </a:ext>
            </a:extLst>
          </p:cNvPr>
          <p:cNvSpPr txBox="1">
            <a:spLocks/>
          </p:cNvSpPr>
          <p:nvPr/>
        </p:nvSpPr>
        <p:spPr>
          <a:xfrm>
            <a:off x="564893" y="2266907"/>
            <a:ext cx="4220542" cy="351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81000"/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Transition Year One(FY 2021-22): 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Expenditures of $10.3M </a:t>
            </a:r>
            <a:r>
              <a:rPr lang="en-US" dirty="0">
                <a:solidFill>
                  <a:schemeClr val="bg1"/>
                </a:solidFill>
              </a:rPr>
              <a:t>projected to exceed Revenues of </a:t>
            </a:r>
            <a:r>
              <a:rPr lang="en-US" i="1" dirty="0">
                <a:solidFill>
                  <a:schemeClr val="bg1"/>
                </a:solidFill>
              </a:rPr>
              <a:t>$9.7 million.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/>
                </a:solidFill>
              </a:rPr>
              <a:t>Shortfall of $581K </a:t>
            </a:r>
            <a:r>
              <a:rPr lang="en-US" dirty="0">
                <a:solidFill>
                  <a:schemeClr val="bg1"/>
                </a:solidFill>
              </a:rPr>
              <a:t>to be covered through reserve fund.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Significant improvements to the infrastructure.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81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Exceeded expenditures in future years to be funded by reserves and bonds/loans.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40327" y="1600200"/>
            <a:ext cx="5788750" cy="406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BC154-EA22-42CF-B30D-5EF10716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612" y="6284142"/>
            <a:ext cx="924382" cy="5456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2E7DA-8D60-4C4D-A492-AF181C491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852" y="517578"/>
            <a:ext cx="6619821" cy="59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8EB6-D62B-47BE-B551-FF6D3BBC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886939"/>
            <a:ext cx="8761413" cy="7284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STABILIZATION OF UTILITY RATES - </a:t>
            </a:r>
            <a:r>
              <a:rPr lang="en-US" b="1" i="1" dirty="0">
                <a:solidFill>
                  <a:schemeClr val="accent1"/>
                </a:solidFill>
              </a:rPr>
              <a:t>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62C99-5CD5-4704-A8A2-EFBD5EAE2652}"/>
              </a:ext>
            </a:extLst>
          </p:cNvPr>
          <p:cNvSpPr txBox="1"/>
          <p:nvPr/>
        </p:nvSpPr>
        <p:spPr>
          <a:xfrm>
            <a:off x="466725" y="3085109"/>
            <a:ext cx="44477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dirty="0"/>
              <a:t>Generate revenue to offset operational expenditures, CIP and reserve fund.  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dirty="0"/>
              <a:t>Current average rate of $99 decreases to $95 per household.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r>
              <a:rPr lang="en-US" dirty="0"/>
              <a:t>Projected increases over next 10 years of $2 to $4 per household.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81000"/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868321-AE0A-4652-AEFE-188776BDE7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63" y="2404637"/>
            <a:ext cx="6810812" cy="3546157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66009A-1228-43C6-AA72-3FDE2ABB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224" y="5954199"/>
            <a:ext cx="1528079" cy="9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66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A4DC235CBA241AD734EB49DF929B4" ma:contentTypeVersion="15" ma:contentTypeDescription="Create a new document." ma:contentTypeScope="" ma:versionID="481dbcf67ad18a191af3d7ca2ed06161">
  <xsd:schema xmlns:xsd="http://www.w3.org/2001/XMLSchema" xmlns:xs="http://www.w3.org/2001/XMLSchema" xmlns:p="http://schemas.microsoft.com/office/2006/metadata/properties" xmlns:ns3="afad35a8-b12d-494a-ae82-5b7a93dbbc5e" xmlns:ns4="fd90e77e-fdf2-444c-8b72-b1ea19fd0c2d" targetNamespace="http://schemas.microsoft.com/office/2006/metadata/properties" ma:root="true" ma:fieldsID="69d8e8b6e88cf5d2f7c9d411bcd400c1" ns3:_="" ns4:_="">
    <xsd:import namespace="afad35a8-b12d-494a-ae82-5b7a93dbbc5e"/>
    <xsd:import namespace="fd90e77e-fdf2-444c-8b72-b1ea19fd0c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d35a8-b12d-494a-ae82-5b7a93dbbc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0e77e-fdf2-444c-8b72-b1ea19fd0c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308549-CA4C-4DED-9E32-71518DC60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d35a8-b12d-494a-ae82-5b7a93dbbc5e"/>
    <ds:schemaRef ds:uri="fd90e77e-fdf2-444c-8b72-b1ea19fd0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1BA79D-3E85-4D3B-8F5A-F2A09A4787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205B14-DC56-4C97-AB8B-F32AB6C9AF44}">
  <ds:schemaRefs>
    <ds:schemaRef ds:uri="http://schemas.microsoft.com/office/2006/documentManagement/types"/>
    <ds:schemaRef ds:uri="fd90e77e-fdf2-444c-8b72-b1ea19fd0c2d"/>
    <ds:schemaRef ds:uri="http://www.w3.org/XML/1998/namespace"/>
    <ds:schemaRef ds:uri="http://purl.org/dc/elements/1.1/"/>
    <ds:schemaRef ds:uri="afad35a8-b12d-494a-ae82-5b7a93dbbc5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7558</TotalTime>
  <Words>750</Words>
  <Application>Microsoft Office PowerPoint</Application>
  <PresentationFormat>Widescreen</PresentationFormat>
  <Paragraphs>111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Wingdings</vt:lpstr>
      <vt:lpstr>Wingdings 3</vt:lpstr>
      <vt:lpstr>Ion Boardroom</vt:lpstr>
      <vt:lpstr>Proposed “Santa Margarita Water District Annexation of the City of San Juan Capistrano Water and Wastewater Utilities” (DA20-01)</vt:lpstr>
      <vt:lpstr>COMMISSION CONSIDERATION</vt:lpstr>
      <vt:lpstr>“HOW DID WE GET HERE?”</vt:lpstr>
      <vt:lpstr>City of San Juan Capistrano’s Water and Wastewater Systems</vt:lpstr>
      <vt:lpstr>Proposed Successor Agency: Santa Margarita Water District</vt:lpstr>
      <vt:lpstr>THE PLAN FOR SERVICE </vt:lpstr>
      <vt:lpstr>Financing of Water Service Delivery</vt:lpstr>
      <vt:lpstr>Financing of Wastewater Service Delivery</vt:lpstr>
      <vt:lpstr>STABILIZATION OF UTILITY RATES - Water</vt:lpstr>
      <vt:lpstr>STABILIZATION OF UTILITY RATES - Wastewater</vt:lpstr>
      <vt:lpstr>INFRASTRUCTURE IMPROVEMENTS AND UPGRADES</vt:lpstr>
      <vt:lpstr>WATER RELIABILITY</vt:lpstr>
      <vt:lpstr>SUMMARY</vt:lpstr>
      <vt:lpstr>RECOMMENDED ACTIONS</vt:lpstr>
      <vt:lpstr>Public Hearing &amp; Commission Discussion/Questions</vt:lpstr>
      <vt:lpstr>Request by Aera Energy for the “Tonner Hills Annexation Extension”</vt:lpstr>
      <vt:lpstr>Recommended Action</vt:lpstr>
      <vt:lpstr>Background</vt:lpstr>
      <vt:lpstr>PowerPoint Presentation</vt:lpstr>
      <vt:lpstr>Background Continued</vt:lpstr>
      <vt:lpstr>Recommended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SERVICE REVIEW  FOR THE ORANGE COUNTY SANITATION DISTRICT</dc:title>
  <dc:creator>Luis Tapia</dc:creator>
  <cp:lastModifiedBy>Luis Tapia</cp:lastModifiedBy>
  <cp:revision>252</cp:revision>
  <cp:lastPrinted>2021-08-17T20:51:42Z</cp:lastPrinted>
  <dcterms:created xsi:type="dcterms:W3CDTF">2020-09-09T03:47:05Z</dcterms:created>
  <dcterms:modified xsi:type="dcterms:W3CDTF">2021-08-19T16:26:56Z</dcterms:modified>
</cp:coreProperties>
</file>